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327" r:id="rId2"/>
    <p:sldId id="486" r:id="rId3"/>
    <p:sldId id="487" r:id="rId4"/>
    <p:sldId id="488" r:id="rId5"/>
    <p:sldId id="489" r:id="rId6"/>
    <p:sldId id="329" r:id="rId7"/>
    <p:sldId id="330" r:id="rId8"/>
    <p:sldId id="332" r:id="rId9"/>
    <p:sldId id="333" r:id="rId10"/>
    <p:sldId id="331" r:id="rId11"/>
    <p:sldId id="344" r:id="rId12"/>
    <p:sldId id="334" r:id="rId13"/>
    <p:sldId id="335" r:id="rId14"/>
    <p:sldId id="346" r:id="rId15"/>
    <p:sldId id="336" r:id="rId16"/>
    <p:sldId id="328" r:id="rId17"/>
    <p:sldId id="337" r:id="rId18"/>
    <p:sldId id="338" r:id="rId19"/>
    <p:sldId id="347" r:id="rId20"/>
    <p:sldId id="348" r:id="rId21"/>
    <p:sldId id="262" r:id="rId22"/>
    <p:sldId id="353" r:id="rId23"/>
    <p:sldId id="354" r:id="rId24"/>
    <p:sldId id="355" r:id="rId25"/>
    <p:sldId id="356" r:id="rId26"/>
    <p:sldId id="341" r:id="rId27"/>
    <p:sldId id="357" r:id="rId28"/>
    <p:sldId id="358" r:id="rId29"/>
    <p:sldId id="359" r:id="rId30"/>
    <p:sldId id="360" r:id="rId31"/>
    <p:sldId id="361" r:id="rId32"/>
    <p:sldId id="362" r:id="rId33"/>
    <p:sldId id="363" r:id="rId34"/>
    <p:sldId id="364" r:id="rId35"/>
    <p:sldId id="365" r:id="rId36"/>
    <p:sldId id="366" r:id="rId37"/>
    <p:sldId id="367" r:id="rId38"/>
    <p:sldId id="368" r:id="rId39"/>
    <p:sldId id="370" r:id="rId40"/>
    <p:sldId id="369" r:id="rId41"/>
    <p:sldId id="372" r:id="rId42"/>
    <p:sldId id="373" r:id="rId43"/>
    <p:sldId id="375" r:id="rId44"/>
    <p:sldId id="339" r:id="rId45"/>
    <p:sldId id="374" r:id="rId46"/>
    <p:sldId id="376" r:id="rId47"/>
    <p:sldId id="377" r:id="rId48"/>
    <p:sldId id="378" r:id="rId49"/>
    <p:sldId id="379" r:id="rId50"/>
    <p:sldId id="381" r:id="rId51"/>
    <p:sldId id="382" r:id="rId52"/>
    <p:sldId id="38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370" autoAdjust="0"/>
    <p:restoredTop sz="94576" autoAdjust="0"/>
  </p:normalViewPr>
  <p:slideViewPr>
    <p:cSldViewPr>
      <p:cViewPr varScale="1">
        <p:scale>
          <a:sx n="82" d="100"/>
          <a:sy n="82" d="100"/>
        </p:scale>
        <p:origin x="1690"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1" d="100"/>
          <a:sy n="71" d="100"/>
        </p:scale>
        <p:origin x="-231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94F0E6-AAFD-4866-A038-76796769B5F3}" type="datetimeFigureOut">
              <a:rPr lang="en-US" smtClean="0"/>
              <a:pPr/>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4F284-C953-4959-8A2F-552AC784C31D}" type="slidenum">
              <a:rPr lang="en-US" smtClean="0"/>
              <a:pPr/>
              <a:t>‹#›</a:t>
            </a:fld>
            <a:endParaRPr lang="en-US"/>
          </a:p>
        </p:txBody>
      </p:sp>
    </p:spTree>
    <p:extLst>
      <p:ext uri="{BB962C8B-B14F-4D97-AF65-F5344CB8AC3E}">
        <p14:creationId xmlns:p14="http://schemas.microsoft.com/office/powerpoint/2010/main" val="28452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Content Placeholder 2"/>
          <p:cNvSpPr>
            <a:spLocks noGrp="1"/>
          </p:cNvSpPr>
          <p:nvPr>
            <p:ph idx="1"/>
          </p:nvPr>
        </p:nvSpPr>
        <p:spPr>
          <a:xfrm>
            <a:off x="457200" y="1600200"/>
            <a:ext cx="8229600" cy="5029200"/>
          </a:xfrm>
        </p:spPr>
        <p:txBody>
          <a:bodyPr>
            <a:noAutofit/>
          </a:bodyPr>
          <a:lstStyle/>
          <a:p>
            <a:r>
              <a:rPr lang="en-US" dirty="0"/>
              <a:t>Memory management in OS</a:t>
            </a:r>
          </a:p>
          <a:p>
            <a:pPr lvl="1"/>
            <a:r>
              <a:rPr lang="en-US" dirty="0"/>
              <a:t>Traditionally, </a:t>
            </a:r>
            <a:r>
              <a:rPr lang="en-US" dirty="0">
                <a:solidFill>
                  <a:srgbClr val="FF0000"/>
                </a:solidFill>
              </a:rPr>
              <a:t>OS fully controls all physical memory space </a:t>
            </a:r>
            <a:r>
              <a:rPr lang="en-US" dirty="0"/>
              <a:t>and provide a </a:t>
            </a:r>
            <a:r>
              <a:rPr lang="en-US" dirty="0">
                <a:solidFill>
                  <a:srgbClr val="FF0000"/>
                </a:solidFill>
              </a:rPr>
              <a:t>continuous addressing space </a:t>
            </a:r>
            <a:r>
              <a:rPr lang="en-US" dirty="0"/>
              <a:t>to each process.</a:t>
            </a:r>
          </a:p>
          <a:p>
            <a:pPr lvl="1"/>
            <a:r>
              <a:rPr lang="en-US" dirty="0"/>
              <a:t>In server virtualization, VMM should make all virtual machines share the physical memory space </a:t>
            </a:r>
            <a:r>
              <a:rPr lang="en-US" dirty="0">
                <a:solidFill>
                  <a:srgbClr val="FF0000"/>
                </a:solidFill>
              </a:rPr>
              <a:t>without knowing the f</a:t>
            </a:r>
            <a:r>
              <a:rPr lang="en-US" dirty="0"/>
              <a:t>act.</a:t>
            </a:r>
          </a:p>
          <a:p>
            <a:r>
              <a:rPr lang="en-US" dirty="0"/>
              <a:t>Goals of memory virtualization :</a:t>
            </a:r>
          </a:p>
          <a:p>
            <a:pPr lvl="1"/>
            <a:r>
              <a:rPr lang="en-US" dirty="0"/>
              <a:t>Address Translation</a:t>
            </a:r>
          </a:p>
          <a:p>
            <a:pPr lvl="2"/>
            <a:r>
              <a:rPr lang="en-US" dirty="0"/>
              <a:t>Control table-walking hardware that accesses translation tables in main memory.</a:t>
            </a:r>
          </a:p>
          <a:p>
            <a:pPr lvl="1"/>
            <a:r>
              <a:rPr lang="en-US" dirty="0"/>
              <a:t>Memory Protection</a:t>
            </a:r>
          </a:p>
          <a:p>
            <a:pPr lvl="2"/>
            <a:r>
              <a:rPr lang="en-US" dirty="0"/>
              <a:t>Define access permission which uses the Access Control Hardware.</a:t>
            </a:r>
          </a:p>
          <a:p>
            <a:pPr lvl="1"/>
            <a:r>
              <a:rPr lang="en-US" dirty="0"/>
              <a:t>Access Attribute</a:t>
            </a:r>
          </a:p>
          <a:p>
            <a:pPr lvl="2"/>
            <a:r>
              <a:rPr lang="en-US" dirty="0"/>
              <a:t>Define attribute and type of memory region to direct how memory operation to be handled.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457200" y="1600200"/>
            <a:ext cx="7239000" cy="4525963"/>
          </a:xfrm>
        </p:spPr>
        <p:txBody>
          <a:bodyPr/>
          <a:lstStyle/>
          <a:p>
            <a:r>
              <a:rPr lang="en-US" dirty="0"/>
              <a:t>Map guest virtual address to host physical address</a:t>
            </a:r>
          </a:p>
          <a:p>
            <a:pPr lvl="1"/>
            <a:r>
              <a:rPr lang="en-US" dirty="0"/>
              <a:t>Shadow page table</a:t>
            </a:r>
          </a:p>
          <a:p>
            <a:pPr lvl="2"/>
            <a:r>
              <a:rPr lang="en-US" dirty="0"/>
              <a:t>Guest OS will maintain its own virtual memory page table in the guest physical memory frames.</a:t>
            </a:r>
          </a:p>
          <a:p>
            <a:pPr lvl="2"/>
            <a:r>
              <a:rPr lang="en-US" dirty="0"/>
              <a:t>For each guest physical memory frame, VMM should map it to host physical memory frame.</a:t>
            </a:r>
          </a:p>
          <a:p>
            <a:pPr lvl="2"/>
            <a:r>
              <a:rPr lang="en-US" dirty="0"/>
              <a:t>Shadow page table maintains the mapping from guest virtual address to host physical address.</a:t>
            </a:r>
          </a:p>
          <a:p>
            <a:pPr lvl="1"/>
            <a:r>
              <a:rPr lang="en-US" dirty="0"/>
              <a:t>Page table protection</a:t>
            </a:r>
          </a:p>
          <a:p>
            <a:pPr lvl="2"/>
            <a:r>
              <a:rPr lang="en-US" dirty="0"/>
              <a:t>VMM will apply write protection to all the physical frames of guest page tables, which lead the guest page table write exception and trap to VMM.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457200" y="1600201"/>
            <a:ext cx="8229600" cy="2133600"/>
          </a:xfrm>
        </p:spPr>
        <p:txBody>
          <a:bodyPr/>
          <a:lstStyle/>
          <a:p>
            <a:r>
              <a:rPr lang="en-US" dirty="0"/>
              <a:t>How does this technique work ?</a:t>
            </a:r>
          </a:p>
          <a:p>
            <a:pPr lvl="1"/>
            <a:r>
              <a:rPr lang="en-US" dirty="0"/>
              <a:t>VMM should make MMU virtualized</a:t>
            </a:r>
          </a:p>
          <a:p>
            <a:pPr lvl="2"/>
            <a:r>
              <a:rPr lang="en-US" dirty="0"/>
              <a:t>VMM manages the real PTBR and a virtual PTBR for each VM</a:t>
            </a:r>
          </a:p>
          <a:p>
            <a:pPr lvl="2"/>
            <a:r>
              <a:rPr lang="en-US" dirty="0"/>
              <a:t>When guest OS is activated, the real PTBR points to a shadow page table</a:t>
            </a:r>
          </a:p>
          <a:p>
            <a:pPr lvl="2"/>
            <a:r>
              <a:rPr lang="en-US" dirty="0"/>
              <a:t>When guest OS attempts to modify the PTBR, it will be intercepted by VMM for further emulation</a:t>
            </a:r>
          </a:p>
        </p:txBody>
      </p:sp>
      <p:pic>
        <p:nvPicPr>
          <p:cNvPr id="102402" name="Picture 2"/>
          <p:cNvPicPr>
            <a:picLocks noChangeAspect="1" noChangeArrowheads="1"/>
          </p:cNvPicPr>
          <p:nvPr/>
        </p:nvPicPr>
        <p:blipFill>
          <a:blip r:embed="rId2" cstate="print"/>
          <a:srcRect/>
          <a:stretch>
            <a:fillRect/>
          </a:stretch>
        </p:blipFill>
        <p:spPr bwMode="auto">
          <a:xfrm>
            <a:off x="975960" y="3505200"/>
            <a:ext cx="7192080" cy="3048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457200" y="3543080"/>
            <a:ext cx="8229600" cy="30863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457200" y="1295400"/>
            <a:ext cx="8229600" cy="2133600"/>
          </a:xfrm>
        </p:spPr>
        <p:txBody>
          <a:bodyPr/>
          <a:lstStyle/>
          <a:p>
            <a:r>
              <a:rPr lang="en-US" dirty="0"/>
              <a:t>Construct shadow page table</a:t>
            </a:r>
          </a:p>
          <a:p>
            <a:pPr lvl="1"/>
            <a:r>
              <a:rPr lang="en-US" dirty="0"/>
              <a:t>Guest OS will maintain its own page table for each process.</a:t>
            </a:r>
          </a:p>
          <a:p>
            <a:pPr lvl="1"/>
            <a:r>
              <a:rPr lang="en-US" dirty="0"/>
              <a:t>VMM maps each guest physical page to host physical page.</a:t>
            </a:r>
          </a:p>
          <a:p>
            <a:pPr lvl="1"/>
            <a:r>
              <a:rPr lang="en-US" dirty="0"/>
              <a:t>Create shadow page tables for each guest page table.</a:t>
            </a:r>
          </a:p>
          <a:p>
            <a:pPr lvl="1"/>
            <a:r>
              <a:rPr lang="en-US" dirty="0"/>
              <a:t>VMM should protect host frame which contains guest page table.</a:t>
            </a:r>
          </a:p>
        </p:txBody>
      </p:sp>
      <p:pic>
        <p:nvPicPr>
          <p:cNvPr id="15363" name="Picture 3"/>
          <p:cNvPicPr>
            <a:picLocks noChangeAspect="1" noChangeArrowheads="1"/>
          </p:cNvPicPr>
          <p:nvPr/>
        </p:nvPicPr>
        <p:blipFill>
          <a:blip r:embed="rId3" cstate="print"/>
          <a:srcRect/>
          <a:stretch>
            <a:fillRect/>
          </a:stretch>
        </p:blipFill>
        <p:spPr bwMode="auto">
          <a:xfrm>
            <a:off x="704895" y="4343400"/>
            <a:ext cx="4482748" cy="844550"/>
          </a:xfrm>
          <a:prstGeom prst="rect">
            <a:avLst/>
          </a:prstGeom>
          <a:noFill/>
          <a:ln w="9525">
            <a:noFill/>
            <a:miter lim="800000"/>
            <a:headEnd/>
            <a:tailEnd/>
          </a:ln>
          <a:effectLst/>
        </p:spPr>
      </p:pic>
      <p:pic>
        <p:nvPicPr>
          <p:cNvPr id="15365" name="Picture 5"/>
          <p:cNvPicPr>
            <a:picLocks noChangeAspect="1" noChangeArrowheads="1"/>
          </p:cNvPicPr>
          <p:nvPr/>
        </p:nvPicPr>
        <p:blipFill>
          <a:blip r:embed="rId4" cstate="print"/>
          <a:srcRect/>
          <a:stretch>
            <a:fillRect/>
          </a:stretch>
        </p:blipFill>
        <p:spPr bwMode="auto">
          <a:xfrm>
            <a:off x="709747" y="5070564"/>
            <a:ext cx="5899550" cy="873036"/>
          </a:xfrm>
          <a:prstGeom prst="rect">
            <a:avLst/>
          </a:prstGeom>
          <a:noFill/>
          <a:ln w="9525">
            <a:noFill/>
            <a:miter lim="800000"/>
            <a:headEnd/>
            <a:tailEnd/>
          </a:ln>
          <a:effectLst/>
        </p:spPr>
      </p:pic>
      <p:pic>
        <p:nvPicPr>
          <p:cNvPr id="15366" name="Picture 6"/>
          <p:cNvPicPr>
            <a:picLocks noChangeAspect="1" noChangeArrowheads="1"/>
          </p:cNvPicPr>
          <p:nvPr/>
        </p:nvPicPr>
        <p:blipFill>
          <a:blip r:embed="rId5" cstate="print"/>
          <a:srcRect/>
          <a:stretch>
            <a:fillRect/>
          </a:stretch>
        </p:blipFill>
        <p:spPr bwMode="auto">
          <a:xfrm>
            <a:off x="694509" y="5453745"/>
            <a:ext cx="5470930" cy="1099455"/>
          </a:xfrm>
          <a:prstGeom prst="rect">
            <a:avLst/>
          </a:prstGeom>
          <a:noFill/>
          <a:ln w="9525">
            <a:noFill/>
            <a:miter lim="800000"/>
            <a:headEnd/>
            <a:tailEnd/>
          </a:ln>
          <a:effectLst/>
        </p:spPr>
      </p:pic>
      <p:sp>
        <p:nvSpPr>
          <p:cNvPr id="10" name="Oval 9"/>
          <p:cNvSpPr/>
          <p:nvPr/>
        </p:nvSpPr>
        <p:spPr>
          <a:xfrm>
            <a:off x="2259873" y="5468982"/>
            <a:ext cx="457200" cy="457200"/>
          </a:xfrm>
          <a:prstGeom prst="ellipse">
            <a:avLst/>
          </a:prstGeom>
          <a:noFill/>
          <a:ln w="38100">
            <a:solidFill>
              <a:srgbClr val="FF0000"/>
            </a:solidFill>
          </a:ln>
          <a:effectLst>
            <a:glow rad="63500">
              <a:srgbClr val="FFFF0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3394164" y="5468982"/>
            <a:ext cx="457200" cy="457200"/>
          </a:xfrm>
          <a:prstGeom prst="ellipse">
            <a:avLst/>
          </a:prstGeom>
          <a:noFill/>
          <a:ln w="38100">
            <a:solidFill>
              <a:srgbClr val="FF0000"/>
            </a:solidFill>
          </a:ln>
          <a:effectLst>
            <a:glow rad="63500">
              <a:srgbClr val="FFFF00">
                <a:alpha val="40000"/>
              </a:srgb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Rectangle 15"/>
          <p:cNvSpPr/>
          <p:nvPr/>
        </p:nvSpPr>
        <p:spPr>
          <a:xfrm>
            <a:off x="2286000" y="5909846"/>
            <a:ext cx="1596591" cy="338554"/>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600" b="1" cap="none" spc="0" dirty="0">
                <a:ln w="11430"/>
                <a:solidFill>
                  <a:srgbClr val="FF0000"/>
                </a:solidFill>
                <a:effectLst>
                  <a:glow rad="101600">
                    <a:srgbClr val="FFFF00">
                      <a:alpha val="40000"/>
                    </a:srgbClr>
                  </a:glow>
                  <a:outerShdw blurRad="50800" dist="39000" dir="5460000" algn="tl">
                    <a:srgbClr val="000000">
                      <a:alpha val="38000"/>
                    </a:srgbClr>
                  </a:outerShdw>
                </a:effectLst>
              </a:rPr>
              <a:t>Write protection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animEffect transition="in" filter="fade">
                                      <p:cBhvr>
                                        <p:cTn id="7" dur="500"/>
                                        <p:tgtEl>
                                          <p:spTgt spid="15363"/>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65"/>
                                        </p:tgtEl>
                                        <p:attrNameLst>
                                          <p:attrName>style.visibility</p:attrName>
                                        </p:attrNameLst>
                                      </p:cBhvr>
                                      <p:to>
                                        <p:strVal val="visible"/>
                                      </p:to>
                                    </p:set>
                                    <p:animEffect transition="in" filter="fade">
                                      <p:cBhvr>
                                        <p:cTn id="15" dur="500"/>
                                        <p:tgtEl>
                                          <p:spTgt spid="1536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366"/>
                                        </p:tgtEl>
                                        <p:attrNameLst>
                                          <p:attrName>style.visibility</p:attrName>
                                        </p:attrNameLst>
                                      </p:cBhvr>
                                      <p:to>
                                        <p:strVal val="visible"/>
                                      </p:to>
                                    </p:set>
                                    <p:animEffect transition="in" filter="fade">
                                      <p:cBhvr>
                                        <p:cTn id="33" dur="500"/>
                                        <p:tgtEl>
                                          <p:spTgt spid="1536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457200" y="1143000"/>
            <a:ext cx="8229600" cy="1295400"/>
          </a:xfrm>
        </p:spPr>
        <p:txBody>
          <a:bodyPr/>
          <a:lstStyle/>
          <a:p>
            <a:r>
              <a:rPr lang="en-US" dirty="0"/>
              <a:t>Implement with PTBR :</a:t>
            </a:r>
          </a:p>
          <a:p>
            <a:pPr lvl="1"/>
            <a:r>
              <a:rPr lang="en-US" dirty="0"/>
              <a:t>For example, process 2 in guest OS want to access its memory whose page number is 1.</a:t>
            </a:r>
          </a:p>
        </p:txBody>
      </p:sp>
      <p:pic>
        <p:nvPicPr>
          <p:cNvPr id="14337" name="Picture 1"/>
          <p:cNvPicPr>
            <a:picLocks noChangeAspect="1" noChangeArrowheads="1"/>
          </p:cNvPicPr>
          <p:nvPr/>
        </p:nvPicPr>
        <p:blipFill>
          <a:blip r:embed="rId2" cstate="print"/>
          <a:srcRect/>
          <a:stretch>
            <a:fillRect/>
          </a:stretch>
        </p:blipFill>
        <p:spPr bwMode="auto">
          <a:xfrm>
            <a:off x="3513909" y="4648200"/>
            <a:ext cx="5486400" cy="2057546"/>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cstate="print"/>
          <a:srcRect/>
          <a:stretch>
            <a:fillRect/>
          </a:stretch>
        </p:blipFill>
        <p:spPr bwMode="auto">
          <a:xfrm>
            <a:off x="348946" y="2011680"/>
            <a:ext cx="6327361" cy="164592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4" cstate="print"/>
          <a:srcRect/>
          <a:stretch>
            <a:fillRect/>
          </a:stretch>
        </p:blipFill>
        <p:spPr bwMode="auto">
          <a:xfrm>
            <a:off x="348946" y="3154680"/>
            <a:ext cx="6356654" cy="164592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 Page Table</a:t>
            </a:r>
          </a:p>
        </p:txBody>
      </p:sp>
      <p:sp>
        <p:nvSpPr>
          <p:cNvPr id="3" name="Content Placeholder 2"/>
          <p:cNvSpPr>
            <a:spLocks noGrp="1"/>
          </p:cNvSpPr>
          <p:nvPr>
            <p:ph idx="1"/>
          </p:nvPr>
        </p:nvSpPr>
        <p:spPr>
          <a:xfrm>
            <a:off x="457200" y="990600"/>
            <a:ext cx="8229600" cy="533400"/>
          </a:xfrm>
        </p:spPr>
        <p:txBody>
          <a:bodyPr/>
          <a:lstStyle/>
          <a:p>
            <a:r>
              <a:rPr lang="en-US" dirty="0"/>
              <a:t>Shadow page table operations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pSp>
        <p:nvGrpSpPr>
          <p:cNvPr id="5" name="群組 20"/>
          <p:cNvGrpSpPr/>
          <p:nvPr/>
        </p:nvGrpSpPr>
        <p:grpSpPr>
          <a:xfrm>
            <a:off x="152400" y="3341132"/>
            <a:ext cx="1066800" cy="381910"/>
            <a:chOff x="304800" y="2438400"/>
            <a:chExt cx="1371600" cy="533400"/>
          </a:xfrm>
        </p:grpSpPr>
        <p:sp>
          <p:nvSpPr>
            <p:cNvPr id="89" name="矩形 88"/>
            <p:cNvSpPr/>
            <p:nvPr/>
          </p:nvSpPr>
          <p:spPr>
            <a:xfrm>
              <a:off x="304800" y="2438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90" name="橢圓 89"/>
            <p:cNvSpPr/>
            <p:nvPr/>
          </p:nvSpPr>
          <p:spPr>
            <a:xfrm>
              <a:off x="838200" y="2590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6" name="群組 19"/>
          <p:cNvGrpSpPr/>
          <p:nvPr/>
        </p:nvGrpSpPr>
        <p:grpSpPr>
          <a:xfrm>
            <a:off x="152400" y="4407022"/>
            <a:ext cx="1066800" cy="381910"/>
            <a:chOff x="304800" y="3962400"/>
            <a:chExt cx="1371600" cy="533400"/>
          </a:xfrm>
        </p:grpSpPr>
        <p:sp>
          <p:nvSpPr>
            <p:cNvPr id="92" name="矩形 91"/>
            <p:cNvSpPr/>
            <p:nvPr/>
          </p:nvSpPr>
          <p:spPr>
            <a:xfrm>
              <a:off x="304800" y="3962400"/>
              <a:ext cx="1371600" cy="533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93" name="橢圓 92"/>
            <p:cNvSpPr/>
            <p:nvPr/>
          </p:nvSpPr>
          <p:spPr>
            <a:xfrm>
              <a:off x="838200" y="4114800"/>
              <a:ext cx="228600" cy="228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94" name="矩形 93"/>
          <p:cNvSpPr/>
          <p:nvPr/>
        </p:nvSpPr>
        <p:spPr>
          <a:xfrm>
            <a:off x="1905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Process</a:t>
            </a:r>
          </a:p>
          <a:p>
            <a:pPr algn="ctr"/>
            <a:r>
              <a:rPr lang="en-US" altLang="zh-TW" sz="1400" i="1" dirty="0"/>
              <a:t>Page Table</a:t>
            </a:r>
            <a:endParaRPr lang="zh-TW" altLang="en-US" sz="1400" i="1" dirty="0"/>
          </a:p>
        </p:txBody>
      </p:sp>
      <p:sp>
        <p:nvSpPr>
          <p:cNvPr id="95" name="矩形 94"/>
          <p:cNvSpPr/>
          <p:nvPr/>
        </p:nvSpPr>
        <p:spPr>
          <a:xfrm>
            <a:off x="1905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6" name="矩形 95"/>
          <p:cNvSpPr/>
          <p:nvPr/>
        </p:nvSpPr>
        <p:spPr>
          <a:xfrm>
            <a:off x="1905000" y="2655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7" name="矩形 96"/>
          <p:cNvSpPr/>
          <p:nvPr/>
        </p:nvSpPr>
        <p:spPr>
          <a:xfrm>
            <a:off x="1905000" y="21981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矩形 97"/>
          <p:cNvSpPr/>
          <p:nvPr/>
        </p:nvSpPr>
        <p:spPr>
          <a:xfrm>
            <a:off x="1905000" y="1969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9" name="矩形 98"/>
          <p:cNvSpPr/>
          <p:nvPr/>
        </p:nvSpPr>
        <p:spPr>
          <a:xfrm>
            <a:off x="1905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Shadow</a:t>
            </a:r>
          </a:p>
          <a:p>
            <a:pPr algn="ctr"/>
            <a:r>
              <a:rPr lang="en-US" altLang="zh-TW" sz="1400" i="1" dirty="0"/>
              <a:t>Page Table</a:t>
            </a:r>
            <a:endParaRPr lang="zh-TW" altLang="en-US" sz="1400" i="1" dirty="0"/>
          </a:p>
        </p:txBody>
      </p:sp>
      <p:sp>
        <p:nvSpPr>
          <p:cNvPr id="100" name="矩形 99"/>
          <p:cNvSpPr/>
          <p:nvPr/>
        </p:nvSpPr>
        <p:spPr>
          <a:xfrm>
            <a:off x="1905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1" name="矩形 100"/>
          <p:cNvSpPr/>
          <p:nvPr/>
        </p:nvSpPr>
        <p:spPr>
          <a:xfrm>
            <a:off x="1905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2" name="矩形 101"/>
          <p:cNvSpPr/>
          <p:nvPr/>
        </p:nvSpPr>
        <p:spPr>
          <a:xfrm>
            <a:off x="1905000" y="5093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3" name="矩形 102"/>
          <p:cNvSpPr/>
          <p:nvPr/>
        </p:nvSpPr>
        <p:spPr>
          <a:xfrm>
            <a:off x="1905000" y="48651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矩形 103"/>
          <p:cNvSpPr/>
          <p:nvPr/>
        </p:nvSpPr>
        <p:spPr>
          <a:xfrm>
            <a:off x="1905000" y="4407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5" name="矩形 104"/>
          <p:cNvSpPr/>
          <p:nvPr/>
        </p:nvSpPr>
        <p:spPr>
          <a:xfrm>
            <a:off x="3810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Process</a:t>
            </a:r>
          </a:p>
          <a:p>
            <a:pPr algn="ctr"/>
            <a:r>
              <a:rPr lang="en-US" altLang="zh-TW" sz="1400" i="1" dirty="0"/>
              <a:t>Page Table</a:t>
            </a:r>
            <a:endParaRPr lang="zh-TW" altLang="en-US" sz="1400" i="1" dirty="0"/>
          </a:p>
        </p:txBody>
      </p:sp>
      <p:sp>
        <p:nvSpPr>
          <p:cNvPr id="106" name="矩形 105"/>
          <p:cNvSpPr/>
          <p:nvPr/>
        </p:nvSpPr>
        <p:spPr>
          <a:xfrm>
            <a:off x="3810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7" name="矩形 106"/>
          <p:cNvSpPr/>
          <p:nvPr/>
        </p:nvSpPr>
        <p:spPr>
          <a:xfrm>
            <a:off x="3810000" y="26553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矩形 107"/>
          <p:cNvSpPr/>
          <p:nvPr/>
        </p:nvSpPr>
        <p:spPr>
          <a:xfrm>
            <a:off x="3810000" y="2426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09" name="矩形 108"/>
          <p:cNvSpPr/>
          <p:nvPr/>
        </p:nvSpPr>
        <p:spPr>
          <a:xfrm>
            <a:off x="3810000" y="19695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3810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Shadow</a:t>
            </a:r>
          </a:p>
          <a:p>
            <a:pPr algn="ctr"/>
            <a:r>
              <a:rPr lang="en-US" altLang="zh-TW" sz="1400" i="1" dirty="0"/>
              <a:t>Page Table</a:t>
            </a:r>
            <a:endParaRPr lang="zh-TW" altLang="en-US" sz="1400" i="1" dirty="0"/>
          </a:p>
        </p:txBody>
      </p:sp>
      <p:sp>
        <p:nvSpPr>
          <p:cNvPr id="111" name="矩形 110"/>
          <p:cNvSpPr/>
          <p:nvPr/>
        </p:nvSpPr>
        <p:spPr>
          <a:xfrm>
            <a:off x="3810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2" name="矩形 111"/>
          <p:cNvSpPr/>
          <p:nvPr/>
        </p:nvSpPr>
        <p:spPr>
          <a:xfrm>
            <a:off x="3810000" y="50937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矩形 112"/>
          <p:cNvSpPr/>
          <p:nvPr/>
        </p:nvSpPr>
        <p:spPr>
          <a:xfrm>
            <a:off x="3810000" y="4865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4" name="矩形 113"/>
          <p:cNvSpPr/>
          <p:nvPr/>
        </p:nvSpPr>
        <p:spPr>
          <a:xfrm>
            <a:off x="3810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5" name="矩形 114"/>
          <p:cNvSpPr/>
          <p:nvPr/>
        </p:nvSpPr>
        <p:spPr>
          <a:xfrm>
            <a:off x="3810000" y="44079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6" name="直線接點 115"/>
          <p:cNvCxnSpPr>
            <a:stCxn id="94" idx="2"/>
            <a:endCxn id="104" idx="0"/>
          </p:cNvCxnSpPr>
          <p:nvPr/>
        </p:nvCxnSpPr>
        <p:spPr>
          <a:xfrm rot="5400000">
            <a:off x="2134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7" name="直線接點 116"/>
          <p:cNvCxnSpPr>
            <a:stCxn id="105" idx="2"/>
            <a:endCxn id="115" idx="0"/>
          </p:cNvCxnSpPr>
          <p:nvPr/>
        </p:nvCxnSpPr>
        <p:spPr>
          <a:xfrm rot="5400000">
            <a:off x="4039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18" name="TextBox 61"/>
          <p:cNvSpPr txBox="1"/>
          <p:nvPr/>
        </p:nvSpPr>
        <p:spPr>
          <a:xfrm>
            <a:off x="0" y="3657600"/>
            <a:ext cx="1374992" cy="369332"/>
          </a:xfrm>
          <a:prstGeom prst="rect">
            <a:avLst/>
          </a:prstGeom>
          <a:noFill/>
        </p:spPr>
        <p:txBody>
          <a:bodyPr wrap="none" rtlCol="0">
            <a:spAutoFit/>
          </a:bodyPr>
          <a:lstStyle/>
          <a:p>
            <a:pPr algn="ctr"/>
            <a:r>
              <a:rPr lang="en-US" b="1" i="1" dirty="0">
                <a:solidFill>
                  <a:schemeClr val="tx2">
                    <a:lumMod val="75000"/>
                  </a:schemeClr>
                </a:solidFill>
              </a:rPr>
              <a:t>Virtual PTPR</a:t>
            </a:r>
          </a:p>
        </p:txBody>
      </p:sp>
      <p:sp>
        <p:nvSpPr>
          <p:cNvPr id="119" name="TextBox 62"/>
          <p:cNvSpPr txBox="1"/>
          <p:nvPr/>
        </p:nvSpPr>
        <p:spPr>
          <a:xfrm>
            <a:off x="149252" y="4103132"/>
            <a:ext cx="1146148" cy="369332"/>
          </a:xfrm>
          <a:prstGeom prst="rect">
            <a:avLst/>
          </a:prstGeom>
          <a:noFill/>
        </p:spPr>
        <p:txBody>
          <a:bodyPr wrap="none" rtlCol="0">
            <a:spAutoFit/>
          </a:bodyPr>
          <a:lstStyle/>
          <a:p>
            <a:pPr algn="ctr"/>
            <a:r>
              <a:rPr lang="en-US" b="1" i="1" dirty="0">
                <a:solidFill>
                  <a:schemeClr val="tx2">
                    <a:lumMod val="75000"/>
                  </a:schemeClr>
                </a:solidFill>
              </a:rPr>
              <a:t>Real PTPR</a:t>
            </a:r>
          </a:p>
        </p:txBody>
      </p:sp>
      <p:cxnSp>
        <p:nvCxnSpPr>
          <p:cNvPr id="120" name="肘形接點 76"/>
          <p:cNvCxnSpPr>
            <a:endCxn id="99" idx="2"/>
          </p:cNvCxnSpPr>
          <p:nvPr/>
        </p:nvCxnSpPr>
        <p:spPr>
          <a:xfrm rot="16200000" flipH="1">
            <a:off x="825975" y="4510006"/>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線接點 120"/>
          <p:cNvCxnSpPr/>
          <p:nvPr/>
        </p:nvCxnSpPr>
        <p:spPr>
          <a:xfrm>
            <a:off x="0" y="4115710"/>
            <a:ext cx="9144000" cy="0"/>
          </a:xfrm>
          <a:prstGeom prst="line">
            <a:avLst/>
          </a:prstGeom>
          <a:ln w="57150">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7816649" y="3658510"/>
            <a:ext cx="1327351" cy="461665"/>
          </a:xfrm>
          <a:prstGeom prst="rect">
            <a:avLst/>
          </a:prstGeom>
          <a:noFill/>
        </p:spPr>
        <p:txBody>
          <a:bodyPr wrap="none" rtlCol="0">
            <a:spAutoFit/>
          </a:bodyPr>
          <a:lstStyle/>
          <a:p>
            <a:r>
              <a:rPr lang="en-US" altLang="zh-TW" sz="2400" dirty="0"/>
              <a:t>Guest OS</a:t>
            </a:r>
            <a:endParaRPr lang="zh-TW" altLang="en-US" sz="2400" dirty="0"/>
          </a:p>
        </p:txBody>
      </p:sp>
      <p:sp>
        <p:nvSpPr>
          <p:cNvPr id="123" name="文字方塊 122"/>
          <p:cNvSpPr txBox="1"/>
          <p:nvPr/>
        </p:nvSpPr>
        <p:spPr>
          <a:xfrm>
            <a:off x="8077200" y="4022467"/>
            <a:ext cx="885179" cy="461665"/>
          </a:xfrm>
          <a:prstGeom prst="rect">
            <a:avLst/>
          </a:prstGeom>
          <a:noFill/>
        </p:spPr>
        <p:txBody>
          <a:bodyPr wrap="none" rtlCol="0">
            <a:spAutoFit/>
          </a:bodyPr>
          <a:lstStyle/>
          <a:p>
            <a:r>
              <a:rPr lang="en-US" altLang="zh-TW" sz="2400" dirty="0"/>
              <a:t>VMM</a:t>
            </a:r>
            <a:endParaRPr lang="zh-TW" altLang="en-US" sz="2400" dirty="0"/>
          </a:p>
        </p:txBody>
      </p:sp>
      <p:cxnSp>
        <p:nvCxnSpPr>
          <p:cNvPr id="124" name="肘形接點 123"/>
          <p:cNvCxnSpPr>
            <a:endCxn id="98" idx="0"/>
          </p:cNvCxnSpPr>
          <p:nvPr/>
        </p:nvCxnSpPr>
        <p:spPr>
          <a:xfrm rot="5400000" flipH="1" flipV="1">
            <a:off x="825975" y="1799725"/>
            <a:ext cx="1480717" cy="182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905000" y="2883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6" name="矩形 125"/>
          <p:cNvSpPr/>
          <p:nvPr/>
        </p:nvSpPr>
        <p:spPr>
          <a:xfrm>
            <a:off x="3810000" y="2198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7" name="矩形 126"/>
          <p:cNvSpPr/>
          <p:nvPr/>
        </p:nvSpPr>
        <p:spPr>
          <a:xfrm>
            <a:off x="1905000" y="2426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8" name="矩形 127"/>
          <p:cNvSpPr/>
          <p:nvPr/>
        </p:nvSpPr>
        <p:spPr>
          <a:xfrm>
            <a:off x="1905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9" name="矩形 128"/>
          <p:cNvSpPr/>
          <p:nvPr/>
        </p:nvSpPr>
        <p:spPr>
          <a:xfrm>
            <a:off x="3810000" y="2883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0" name="矩形 129"/>
          <p:cNvSpPr/>
          <p:nvPr/>
        </p:nvSpPr>
        <p:spPr>
          <a:xfrm>
            <a:off x="3810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31" name="文字方塊 130"/>
          <p:cNvSpPr txBox="1"/>
          <p:nvPr/>
        </p:nvSpPr>
        <p:spPr>
          <a:xfrm>
            <a:off x="2438400" y="6324600"/>
            <a:ext cx="2966453" cy="369332"/>
          </a:xfrm>
          <a:prstGeom prst="rect">
            <a:avLst/>
          </a:prstGeom>
          <a:noFill/>
        </p:spPr>
        <p:txBody>
          <a:bodyPr wrap="none" rtlCol="0">
            <a:spAutoFit/>
          </a:bodyPr>
          <a:lstStyle/>
          <a:p>
            <a:r>
              <a:rPr lang="en-US" altLang="zh-TW" dirty="0">
                <a:solidFill>
                  <a:srgbClr val="C00000"/>
                </a:solidFill>
              </a:rPr>
              <a:t>Corresponding mapping table</a:t>
            </a:r>
            <a:endParaRPr lang="zh-TW" altLang="en-US" dirty="0">
              <a:solidFill>
                <a:srgbClr val="C00000"/>
              </a:solidFill>
            </a:endParaRPr>
          </a:p>
        </p:txBody>
      </p:sp>
      <p:cxnSp>
        <p:nvCxnSpPr>
          <p:cNvPr id="132" name="肘形接點 131"/>
          <p:cNvCxnSpPr>
            <a:endCxn id="109" idx="0"/>
          </p:cNvCxnSpPr>
          <p:nvPr/>
        </p:nvCxnSpPr>
        <p:spPr>
          <a:xfrm rot="5400000" flipH="1" flipV="1">
            <a:off x="1778475" y="847225"/>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p:nvPr/>
        </p:nvCxnSpPr>
        <p:spPr>
          <a:xfrm>
            <a:off x="2743200" y="1600200"/>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267200" y="1383268"/>
            <a:ext cx="1566326" cy="369332"/>
          </a:xfrm>
          <a:prstGeom prst="rect">
            <a:avLst/>
          </a:prstGeom>
          <a:noFill/>
        </p:spPr>
        <p:txBody>
          <a:bodyPr wrap="none" rtlCol="0">
            <a:spAutoFit/>
          </a:bodyPr>
          <a:lstStyle/>
          <a:p>
            <a:r>
              <a:rPr lang="en-US" altLang="zh-TW" dirty="0">
                <a:solidFill>
                  <a:srgbClr val="C00000"/>
                </a:solidFill>
              </a:rPr>
              <a:t>Context switch</a:t>
            </a:r>
            <a:endParaRPr lang="zh-TW" altLang="en-US" dirty="0">
              <a:solidFill>
                <a:srgbClr val="C00000"/>
              </a:solidFill>
            </a:endParaRPr>
          </a:p>
        </p:txBody>
      </p:sp>
      <p:cxnSp>
        <p:nvCxnSpPr>
          <p:cNvPr id="135" name="肘形接點 76"/>
          <p:cNvCxnSpPr>
            <a:endCxn id="110" idx="2"/>
          </p:cNvCxnSpPr>
          <p:nvPr/>
        </p:nvCxnSpPr>
        <p:spPr>
          <a:xfrm rot="16200000" flipH="1">
            <a:off x="1778475" y="3557506"/>
            <a:ext cx="1480717" cy="3725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a:off x="5838021" y="6386155"/>
            <a:ext cx="2696379" cy="307777"/>
          </a:xfrm>
          <a:prstGeom prst="rect">
            <a:avLst/>
          </a:prstGeom>
          <a:noFill/>
        </p:spPr>
        <p:txBody>
          <a:bodyPr wrap="none" rtlCol="0">
            <a:spAutoFit/>
          </a:bodyPr>
          <a:lstStyle/>
          <a:p>
            <a:r>
              <a:rPr lang="en-US" altLang="zh-TW" sz="1400" dirty="0">
                <a:solidFill>
                  <a:srgbClr val="C00000"/>
                </a:solidFill>
              </a:rPr>
              <a:t>Switch the pointer to new location</a:t>
            </a:r>
            <a:endParaRPr lang="zh-TW" altLang="en-US" sz="1400" dirty="0">
              <a:solidFill>
                <a:srgbClr val="C00000"/>
              </a:solidFill>
            </a:endParaRPr>
          </a:p>
        </p:txBody>
      </p:sp>
      <p:sp>
        <p:nvSpPr>
          <p:cNvPr id="137" name="矩形 136"/>
          <p:cNvSpPr/>
          <p:nvPr/>
        </p:nvSpPr>
        <p:spPr>
          <a:xfrm>
            <a:off x="5715000" y="334204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Process</a:t>
            </a:r>
          </a:p>
          <a:p>
            <a:pPr algn="ctr"/>
            <a:r>
              <a:rPr lang="en-US" altLang="zh-TW" sz="1400" i="1" dirty="0"/>
              <a:t>Page Table</a:t>
            </a:r>
            <a:endParaRPr lang="zh-TW" altLang="en-US" sz="1400" i="1" dirty="0"/>
          </a:p>
        </p:txBody>
      </p:sp>
      <p:sp>
        <p:nvSpPr>
          <p:cNvPr id="138" name="矩形 137"/>
          <p:cNvSpPr/>
          <p:nvPr/>
        </p:nvSpPr>
        <p:spPr>
          <a:xfrm>
            <a:off x="5715000" y="28839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矩形 138"/>
          <p:cNvSpPr/>
          <p:nvPr/>
        </p:nvSpPr>
        <p:spPr>
          <a:xfrm>
            <a:off x="5715000" y="2655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0" name="矩形 139"/>
          <p:cNvSpPr/>
          <p:nvPr/>
        </p:nvSpPr>
        <p:spPr>
          <a:xfrm>
            <a:off x="5715000" y="2198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1" name="矩形 140"/>
          <p:cNvSpPr/>
          <p:nvPr/>
        </p:nvSpPr>
        <p:spPr>
          <a:xfrm>
            <a:off x="5715000" y="2426732"/>
            <a:ext cx="1143000" cy="217714"/>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p:cNvSpPr/>
          <p:nvPr/>
        </p:nvSpPr>
        <p:spPr>
          <a:xfrm>
            <a:off x="5715000" y="1969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3" name="矩形 142"/>
          <p:cNvSpPr/>
          <p:nvPr/>
        </p:nvSpPr>
        <p:spPr>
          <a:xfrm>
            <a:off x="5715000" y="5779532"/>
            <a:ext cx="1143000" cy="381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1400" b="1" dirty="0"/>
              <a:t>Shadow</a:t>
            </a:r>
          </a:p>
          <a:p>
            <a:pPr algn="ctr"/>
            <a:r>
              <a:rPr lang="en-US" altLang="zh-TW" sz="1400" i="1" dirty="0"/>
              <a:t>Page Table</a:t>
            </a:r>
            <a:endParaRPr lang="zh-TW" altLang="en-US" sz="1400" i="1" dirty="0"/>
          </a:p>
        </p:txBody>
      </p:sp>
      <p:sp>
        <p:nvSpPr>
          <p:cNvPr id="144" name="矩形 143"/>
          <p:cNvSpPr/>
          <p:nvPr/>
        </p:nvSpPr>
        <p:spPr>
          <a:xfrm>
            <a:off x="5715000" y="53223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5" name="矩形 144"/>
          <p:cNvSpPr/>
          <p:nvPr/>
        </p:nvSpPr>
        <p:spPr>
          <a:xfrm>
            <a:off x="5715000" y="50937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6" name="矩形 145"/>
          <p:cNvSpPr/>
          <p:nvPr/>
        </p:nvSpPr>
        <p:spPr>
          <a:xfrm>
            <a:off x="5715000" y="48651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7" name="矩形 146"/>
          <p:cNvSpPr/>
          <p:nvPr/>
        </p:nvSpPr>
        <p:spPr>
          <a:xfrm>
            <a:off x="5715000" y="4407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48" name="直線接點 147"/>
          <p:cNvCxnSpPr>
            <a:stCxn id="137" idx="2"/>
            <a:endCxn id="147" idx="0"/>
          </p:cNvCxnSpPr>
          <p:nvPr/>
        </p:nvCxnSpPr>
        <p:spPr>
          <a:xfrm rot="5400000">
            <a:off x="5944055" y="4065487"/>
            <a:ext cx="68489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49" name="直線單箭頭接點 148"/>
          <p:cNvCxnSpPr/>
          <p:nvPr/>
        </p:nvCxnSpPr>
        <p:spPr>
          <a:xfrm>
            <a:off x="4800600" y="1512332"/>
            <a:ext cx="1524000" cy="1588"/>
          </a:xfrm>
          <a:prstGeom prst="straightConnector1">
            <a:avLst/>
          </a:prstGeom>
          <a:ln w="5715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0" name="文字方塊 149"/>
          <p:cNvSpPr txBox="1"/>
          <p:nvPr/>
        </p:nvSpPr>
        <p:spPr>
          <a:xfrm>
            <a:off x="6324600" y="1295400"/>
            <a:ext cx="1378839" cy="369332"/>
          </a:xfrm>
          <a:prstGeom prst="rect">
            <a:avLst/>
          </a:prstGeom>
          <a:noFill/>
        </p:spPr>
        <p:txBody>
          <a:bodyPr wrap="none" rtlCol="0">
            <a:spAutoFit/>
          </a:bodyPr>
          <a:lstStyle/>
          <a:p>
            <a:r>
              <a:rPr lang="en-US" altLang="zh-TW" dirty="0">
                <a:solidFill>
                  <a:srgbClr val="C00000"/>
                </a:solidFill>
              </a:rPr>
              <a:t>New process</a:t>
            </a:r>
            <a:endParaRPr lang="zh-TW" altLang="en-US" dirty="0">
              <a:solidFill>
                <a:srgbClr val="C00000"/>
              </a:solidFill>
            </a:endParaRPr>
          </a:p>
        </p:txBody>
      </p:sp>
      <p:cxnSp>
        <p:nvCxnSpPr>
          <p:cNvPr id="151" name="肘形接點 150"/>
          <p:cNvCxnSpPr>
            <a:endCxn id="142" idx="0"/>
          </p:cNvCxnSpPr>
          <p:nvPr/>
        </p:nvCxnSpPr>
        <p:spPr>
          <a:xfrm rot="5400000" flipH="1" flipV="1">
            <a:off x="2730975" y="-105275"/>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5715000" y="55509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3" name="矩形 152"/>
          <p:cNvSpPr/>
          <p:nvPr/>
        </p:nvSpPr>
        <p:spPr>
          <a:xfrm>
            <a:off x="5715000" y="4636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54" name="肘形接點 76"/>
          <p:cNvCxnSpPr>
            <a:endCxn id="143" idx="2"/>
          </p:cNvCxnSpPr>
          <p:nvPr/>
        </p:nvCxnSpPr>
        <p:spPr>
          <a:xfrm rot="16200000" flipH="1">
            <a:off x="2730975" y="2605006"/>
            <a:ext cx="1480717" cy="5630333"/>
          </a:xfrm>
          <a:prstGeom prst="bentConnector3">
            <a:avLst>
              <a:gd name="adj1" fmla="val 115438"/>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5" name="文字方塊 154"/>
          <p:cNvSpPr txBox="1"/>
          <p:nvPr/>
        </p:nvSpPr>
        <p:spPr>
          <a:xfrm>
            <a:off x="3921626" y="6661274"/>
            <a:ext cx="3666453" cy="276999"/>
          </a:xfrm>
          <a:prstGeom prst="rect">
            <a:avLst/>
          </a:prstGeom>
          <a:noFill/>
        </p:spPr>
        <p:txBody>
          <a:bodyPr wrap="none" rtlCol="0">
            <a:spAutoFit/>
          </a:bodyPr>
          <a:lstStyle/>
          <a:p>
            <a:r>
              <a:rPr lang="en-US" altLang="zh-TW" sz="1200" dirty="0">
                <a:solidFill>
                  <a:srgbClr val="C00000"/>
                </a:solidFill>
              </a:rPr>
              <a:t>Create new shadow page table mapping to new process</a:t>
            </a:r>
            <a:endParaRPr lang="zh-TW" altLang="en-US" sz="1200" dirty="0">
              <a:solidFill>
                <a:srgbClr val="C00000"/>
              </a:solidFill>
            </a:endParaRPr>
          </a:p>
        </p:txBody>
      </p:sp>
      <p:sp>
        <p:nvSpPr>
          <p:cNvPr id="156" name="文字方塊 155"/>
          <p:cNvSpPr txBox="1"/>
          <p:nvPr/>
        </p:nvSpPr>
        <p:spPr>
          <a:xfrm>
            <a:off x="6887965" y="1752600"/>
            <a:ext cx="808235" cy="369332"/>
          </a:xfrm>
          <a:prstGeom prst="rect">
            <a:avLst/>
          </a:prstGeom>
          <a:noFill/>
        </p:spPr>
        <p:txBody>
          <a:bodyPr wrap="none" rtlCol="0">
            <a:spAutoFit/>
          </a:bodyPr>
          <a:lstStyle/>
          <a:p>
            <a:r>
              <a:rPr lang="en-US" altLang="zh-TW" dirty="0">
                <a:solidFill>
                  <a:srgbClr val="C00000"/>
                </a:solidFill>
              </a:rPr>
              <a:t>Access</a:t>
            </a:r>
            <a:endParaRPr lang="zh-TW" altLang="en-US" dirty="0">
              <a:solidFill>
                <a:srgbClr val="C00000"/>
              </a:solidFill>
            </a:endParaRPr>
          </a:p>
        </p:txBody>
      </p:sp>
      <p:cxnSp>
        <p:nvCxnSpPr>
          <p:cNvPr id="157" name="弧形接點 156"/>
          <p:cNvCxnSpPr>
            <a:stCxn id="141" idx="3"/>
            <a:endCxn id="161" idx="3"/>
          </p:cNvCxnSpPr>
          <p:nvPr/>
        </p:nvCxnSpPr>
        <p:spPr>
          <a:xfrm>
            <a:off x="6858000" y="2535589"/>
            <a:ext cx="1588" cy="2209800"/>
          </a:xfrm>
          <a:prstGeom prst="curvedConnector3">
            <a:avLst>
              <a:gd name="adj1" fmla="val 14395466"/>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弧形接點 100"/>
          <p:cNvCxnSpPr>
            <a:stCxn id="156" idx="2"/>
            <a:endCxn id="141" idx="3"/>
          </p:cNvCxnSpPr>
          <p:nvPr/>
        </p:nvCxnSpPr>
        <p:spPr>
          <a:xfrm rot="5400000">
            <a:off x="6868214" y="2111719"/>
            <a:ext cx="413657" cy="434083"/>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弧形接點 100"/>
          <p:cNvCxnSpPr>
            <a:stCxn id="156" idx="2"/>
            <a:endCxn id="138" idx="3"/>
          </p:cNvCxnSpPr>
          <p:nvPr/>
        </p:nvCxnSpPr>
        <p:spPr>
          <a:xfrm rot="5400000">
            <a:off x="6639614" y="2340319"/>
            <a:ext cx="870857" cy="434083"/>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弧形接點 159"/>
          <p:cNvCxnSpPr>
            <a:stCxn id="138" idx="3"/>
            <a:endCxn id="162" idx="3"/>
          </p:cNvCxnSpPr>
          <p:nvPr/>
        </p:nvCxnSpPr>
        <p:spPr>
          <a:xfrm>
            <a:off x="6858000" y="2992789"/>
            <a:ext cx="1588" cy="2438400"/>
          </a:xfrm>
          <a:prstGeom prst="curvedConnector3">
            <a:avLst>
              <a:gd name="adj1" fmla="val 2214692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5715000" y="46365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矩形 161"/>
          <p:cNvSpPr/>
          <p:nvPr/>
        </p:nvSpPr>
        <p:spPr>
          <a:xfrm>
            <a:off x="5715000" y="5322332"/>
            <a:ext cx="1143000" cy="217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132"/>
          <p:cNvGrpSpPr/>
          <p:nvPr/>
        </p:nvGrpSpPr>
        <p:grpSpPr>
          <a:xfrm>
            <a:off x="7086600" y="4484132"/>
            <a:ext cx="1447800" cy="685800"/>
            <a:chOff x="6858000" y="5638800"/>
            <a:chExt cx="1447800" cy="685800"/>
          </a:xfrm>
        </p:grpSpPr>
        <p:sp>
          <p:nvSpPr>
            <p:cNvPr id="164" name="爆炸 1 163"/>
            <p:cNvSpPr/>
            <p:nvPr/>
          </p:nvSpPr>
          <p:spPr>
            <a:xfrm>
              <a:off x="6858000" y="5638800"/>
              <a:ext cx="1447800" cy="685800"/>
            </a:xfrm>
            <a:prstGeom prst="irregularSeal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dirty="0"/>
            </a:p>
          </p:txBody>
        </p:sp>
        <p:sp>
          <p:nvSpPr>
            <p:cNvPr id="165" name="文字方塊 164"/>
            <p:cNvSpPr txBox="1"/>
            <p:nvPr/>
          </p:nvSpPr>
          <p:spPr>
            <a:xfrm>
              <a:off x="7086600" y="5802868"/>
              <a:ext cx="1006173" cy="307777"/>
            </a:xfrm>
            <a:prstGeom prst="rect">
              <a:avLst/>
            </a:prstGeom>
            <a:noFill/>
          </p:spPr>
          <p:txBody>
            <a:bodyPr wrap="none" rtlCol="0">
              <a:spAutoFit/>
            </a:bodyPr>
            <a:lstStyle/>
            <a:p>
              <a:r>
                <a:rPr lang="en-US" altLang="zh-TW" sz="1400" dirty="0">
                  <a:solidFill>
                    <a:srgbClr val="C00000"/>
                  </a:solidFill>
                </a:rPr>
                <a:t>Page fault !</a:t>
              </a:r>
              <a:endParaRPr lang="zh-TW" altLang="en-US" sz="1400" dirty="0">
                <a:solidFill>
                  <a:srgbClr val="C00000"/>
                </a:solidFill>
              </a:endParaRPr>
            </a:p>
          </p:txBody>
        </p:sp>
      </p:grpSp>
      <p:sp>
        <p:nvSpPr>
          <p:cNvPr id="166" name="文字方塊 165"/>
          <p:cNvSpPr txBox="1"/>
          <p:nvPr/>
        </p:nvSpPr>
        <p:spPr>
          <a:xfrm>
            <a:off x="7239000" y="5931932"/>
            <a:ext cx="764953" cy="369332"/>
          </a:xfrm>
          <a:prstGeom prst="rect">
            <a:avLst/>
          </a:prstGeom>
          <a:noFill/>
        </p:spPr>
        <p:txBody>
          <a:bodyPr wrap="none" rtlCol="0">
            <a:spAutoFit/>
          </a:bodyPr>
          <a:lstStyle/>
          <a:p>
            <a:r>
              <a:rPr lang="en-US" altLang="zh-TW" dirty="0">
                <a:solidFill>
                  <a:srgbClr val="C00000"/>
                </a:solidFill>
              </a:rPr>
              <a:t>Load !</a:t>
            </a:r>
            <a:endParaRPr lang="zh-TW" altLang="en-US" dirty="0">
              <a:solidFill>
                <a:srgbClr val="C00000"/>
              </a:solidFill>
            </a:endParaRPr>
          </a:p>
        </p:txBody>
      </p:sp>
      <p:cxnSp>
        <p:nvCxnSpPr>
          <p:cNvPr id="167" name="弧形接點 100"/>
          <p:cNvCxnSpPr/>
          <p:nvPr/>
        </p:nvCxnSpPr>
        <p:spPr>
          <a:xfrm rot="16200000" flipV="1">
            <a:off x="6989368" y="5376022"/>
            <a:ext cx="5007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弧形接點 100"/>
          <p:cNvCxnSpPr/>
          <p:nvPr/>
        </p:nvCxnSpPr>
        <p:spPr>
          <a:xfrm rot="16200000" flipV="1">
            <a:off x="6646468" y="5033122"/>
            <a:ext cx="1186543" cy="763477"/>
          </a:xfrm>
          <a:prstGeom prst="curvedConnector2">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5715000" y="3112532"/>
            <a:ext cx="1143000" cy="2177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strips(upRight)">
                                      <p:cBhvr>
                                        <p:cTn id="7" dur="500"/>
                                        <p:tgtEl>
                                          <p:spTgt spid="124"/>
                                        </p:tgtEl>
                                      </p:cBhvr>
                                    </p:animEffect>
                                  </p:childTnLst>
                                </p:cTn>
                              </p:par>
                              <p:par>
                                <p:cTn id="8" presetID="18" presetClass="entr" presetSubtype="6"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strips(downRight)">
                                      <p:cBhvr>
                                        <p:cTn id="10" dur="500"/>
                                        <p:tgtEl>
                                          <p:spTgt spid="1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blinds(horizontal)">
                                      <p:cBhvr>
                                        <p:cTn id="13" dur="500"/>
                                        <p:tgtEl>
                                          <p:spTgt spid="1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1"/>
                                        </p:tgtEl>
                                        <p:attrNameLst>
                                          <p:attrName>style.visibility</p:attrName>
                                        </p:attrNameLst>
                                      </p:cBhvr>
                                      <p:to>
                                        <p:strVal val="hidden"/>
                                      </p:to>
                                    </p:set>
                                  </p:childTnLst>
                                </p:cTn>
                              </p:par>
                              <p:par>
                                <p:cTn id="18" presetID="18" presetClass="entr" presetSubtype="3" fill="hold" nodeType="with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strips(upRight)">
                                      <p:cBhvr>
                                        <p:cTn id="20" dur="500"/>
                                        <p:tgtEl>
                                          <p:spTgt spid="132"/>
                                        </p:tgtEl>
                                      </p:cBhvr>
                                    </p:animEffect>
                                  </p:childTnLst>
                                </p:cTn>
                              </p:par>
                            </p:childTnLst>
                          </p:cTn>
                        </p:par>
                        <p:par>
                          <p:cTn id="21" fill="hold">
                            <p:stCondLst>
                              <p:cond delay="500"/>
                            </p:stCondLst>
                            <p:childTnLst>
                              <p:par>
                                <p:cTn id="22" presetID="18" presetClass="entr" presetSubtype="3" fill="hold"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strips(upRight)">
                                      <p:cBhvr>
                                        <p:cTn id="24" dur="500"/>
                                        <p:tgtEl>
                                          <p:spTgt spid="13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34"/>
                                        </p:tgtEl>
                                        <p:attrNameLst>
                                          <p:attrName>style.visibility</p:attrName>
                                        </p:attrNameLst>
                                      </p:cBhvr>
                                      <p:to>
                                        <p:strVal val="visible"/>
                                      </p:to>
                                    </p:set>
                                    <p:animEffect transition="in" filter="blinds(horizontal)">
                                      <p:cBhvr>
                                        <p:cTn id="27" dur="500"/>
                                        <p:tgtEl>
                                          <p:spTgt spid="13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2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2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33"/>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34"/>
                                        </p:tgtEl>
                                        <p:attrNameLst>
                                          <p:attrName>style.visibility</p:attrName>
                                        </p:attrNameLst>
                                      </p:cBhvr>
                                      <p:to>
                                        <p:strVal val="hidden"/>
                                      </p:to>
                                    </p:set>
                                  </p:childTnLst>
                                </p:cTn>
                              </p:par>
                              <p:par>
                                <p:cTn id="38" presetID="18" presetClass="entr" presetSubtype="6" fill="hold" nodeType="withEffect">
                                  <p:stCondLst>
                                    <p:cond delay="0"/>
                                  </p:stCondLst>
                                  <p:childTnLst>
                                    <p:set>
                                      <p:cBhvr>
                                        <p:cTn id="39" dur="1" fill="hold">
                                          <p:stCondLst>
                                            <p:cond delay="0"/>
                                          </p:stCondLst>
                                        </p:cTn>
                                        <p:tgtEl>
                                          <p:spTgt spid="135"/>
                                        </p:tgtEl>
                                        <p:attrNameLst>
                                          <p:attrName>style.visibility</p:attrName>
                                        </p:attrNameLst>
                                      </p:cBhvr>
                                      <p:to>
                                        <p:strVal val="visible"/>
                                      </p:to>
                                    </p:set>
                                    <p:animEffect transition="in" filter="strips(downRight)">
                                      <p:cBhvr>
                                        <p:cTn id="40" dur="500"/>
                                        <p:tgtEl>
                                          <p:spTgt spid="1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blinds(horizontal)">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36"/>
                                        </p:tgtEl>
                                        <p:attrNameLst>
                                          <p:attrName>style.visibility</p:attrName>
                                        </p:attrNameLst>
                                      </p:cBhvr>
                                      <p:to>
                                        <p:strVal val="hidden"/>
                                      </p:to>
                                    </p:set>
                                  </p:childTnLst>
                                </p:cTn>
                              </p:par>
                              <p:par>
                                <p:cTn id="48" presetID="18" presetClass="entr" presetSubtype="3" fill="hold"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strips(upRight)">
                                      <p:cBhvr>
                                        <p:cTn id="50" dur="500"/>
                                        <p:tgtEl>
                                          <p:spTgt spid="151"/>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150"/>
                                        </p:tgtEl>
                                        <p:attrNameLst>
                                          <p:attrName>style.visibility</p:attrName>
                                        </p:attrNameLst>
                                      </p:cBhvr>
                                      <p:to>
                                        <p:strVal val="visible"/>
                                      </p:to>
                                    </p:set>
                                    <p:animEffect transition="in" filter="blinds(horizontal)">
                                      <p:cBhvr>
                                        <p:cTn id="54" dur="500"/>
                                        <p:tgtEl>
                                          <p:spTgt spid="150"/>
                                        </p:tgtEl>
                                      </p:cBhvr>
                                    </p:animEffect>
                                  </p:childTnLst>
                                </p:cTn>
                              </p:par>
                              <p:par>
                                <p:cTn id="55" presetID="18" presetClass="entr" presetSubtype="3"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animEffect transition="in" filter="strips(upRight)">
                                      <p:cBhvr>
                                        <p:cTn id="57" dur="500"/>
                                        <p:tgtEl>
                                          <p:spTgt spid="14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37"/>
                                        </p:tgtEl>
                                        <p:attrNameLst>
                                          <p:attrName>style.visibility</p:attrName>
                                        </p:attrNameLst>
                                      </p:cBhvr>
                                      <p:to>
                                        <p:strVal val="visible"/>
                                      </p:to>
                                    </p:set>
                                    <p:animEffect transition="in" filter="blinds(horizontal)">
                                      <p:cBhvr>
                                        <p:cTn id="60" dur="500"/>
                                        <p:tgtEl>
                                          <p:spTgt spid="13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animEffect transition="in" filter="blinds(horizontal)">
                                      <p:cBhvr>
                                        <p:cTn id="63" dur="500"/>
                                        <p:tgtEl>
                                          <p:spTgt spid="138"/>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39"/>
                                        </p:tgtEl>
                                        <p:attrNameLst>
                                          <p:attrName>style.visibility</p:attrName>
                                        </p:attrNameLst>
                                      </p:cBhvr>
                                      <p:to>
                                        <p:strVal val="visible"/>
                                      </p:to>
                                    </p:set>
                                    <p:animEffect transition="in" filter="blinds(horizontal)">
                                      <p:cBhvr>
                                        <p:cTn id="66" dur="500"/>
                                        <p:tgtEl>
                                          <p:spTgt spid="139"/>
                                        </p:tgtEl>
                                      </p:cBhvr>
                                    </p:animEffect>
                                  </p:childTnLst>
                                </p:cTn>
                              </p:par>
                              <p:par>
                                <p:cTn id="67" presetID="3" presetClass="entr" presetSubtype="10" fill="hold" nodeType="withEffect">
                                  <p:stCondLst>
                                    <p:cond delay="0"/>
                                  </p:stCondLst>
                                  <p:childTnLst>
                                    <p:set>
                                      <p:cBhvr>
                                        <p:cTn id="68" dur="1" fill="hold">
                                          <p:stCondLst>
                                            <p:cond delay="0"/>
                                          </p:stCondLst>
                                        </p:cTn>
                                        <p:tgtEl>
                                          <p:spTgt spid="169"/>
                                        </p:tgtEl>
                                        <p:attrNameLst>
                                          <p:attrName>style.visibility</p:attrName>
                                        </p:attrNameLst>
                                      </p:cBhvr>
                                      <p:to>
                                        <p:strVal val="visible"/>
                                      </p:to>
                                    </p:set>
                                    <p:animEffect transition="in" filter="blinds(horizontal)">
                                      <p:cBhvr>
                                        <p:cTn id="69" dur="500"/>
                                        <p:tgtEl>
                                          <p:spTgt spid="169"/>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blinds(horizontal)">
                                      <p:cBhvr>
                                        <p:cTn id="72" dur="500"/>
                                        <p:tgtEl>
                                          <p:spTgt spid="140"/>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41"/>
                                        </p:tgtEl>
                                        <p:attrNameLst>
                                          <p:attrName>style.visibility</p:attrName>
                                        </p:attrNameLst>
                                      </p:cBhvr>
                                      <p:to>
                                        <p:strVal val="visible"/>
                                      </p:to>
                                    </p:set>
                                    <p:animEffect transition="in" filter="blinds(horizontal)">
                                      <p:cBhvr>
                                        <p:cTn id="75" dur="500"/>
                                        <p:tgtEl>
                                          <p:spTgt spid="141"/>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142"/>
                                        </p:tgtEl>
                                        <p:attrNameLst>
                                          <p:attrName>style.visibility</p:attrName>
                                        </p:attrNameLst>
                                      </p:cBhvr>
                                      <p:to>
                                        <p:strVal val="visible"/>
                                      </p:to>
                                    </p:set>
                                    <p:animEffect transition="in" filter="blinds(horizontal)">
                                      <p:cBhvr>
                                        <p:cTn id="78" dur="500"/>
                                        <p:tgtEl>
                                          <p:spTgt spid="14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32"/>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35"/>
                                        </p:tgtEl>
                                        <p:attrNameLst>
                                          <p:attrName>style.visibility</p:attrName>
                                        </p:attrNameLst>
                                      </p:cBhvr>
                                      <p:to>
                                        <p:strVal val="hidden"/>
                                      </p:to>
                                    </p:set>
                                  </p:childTnLst>
                                </p:cTn>
                              </p:par>
                              <p:par>
                                <p:cTn id="89" presetID="18" presetClass="entr" presetSubtype="6" fill="hold" nodeType="withEffect">
                                  <p:stCondLst>
                                    <p:cond delay="0"/>
                                  </p:stCondLst>
                                  <p:childTnLst>
                                    <p:set>
                                      <p:cBhvr>
                                        <p:cTn id="90" dur="1" fill="hold">
                                          <p:stCondLst>
                                            <p:cond delay="0"/>
                                          </p:stCondLst>
                                        </p:cTn>
                                        <p:tgtEl>
                                          <p:spTgt spid="154"/>
                                        </p:tgtEl>
                                        <p:attrNameLst>
                                          <p:attrName>style.visibility</p:attrName>
                                        </p:attrNameLst>
                                      </p:cBhvr>
                                      <p:to>
                                        <p:strVal val="visible"/>
                                      </p:to>
                                    </p:set>
                                    <p:animEffect transition="in" filter="strips(downRight)">
                                      <p:cBhvr>
                                        <p:cTn id="91" dur="500"/>
                                        <p:tgtEl>
                                          <p:spTgt spid="154"/>
                                        </p:tgtEl>
                                      </p:cBhvr>
                                    </p:animEffect>
                                  </p:childTnLst>
                                </p:cTn>
                              </p:par>
                              <p:par>
                                <p:cTn id="92" presetID="3" presetClass="entr" presetSubtype="10" fill="hold" nodeType="withEffect">
                                  <p:stCondLst>
                                    <p:cond delay="0"/>
                                  </p:stCondLst>
                                  <p:childTnLst>
                                    <p:set>
                                      <p:cBhvr>
                                        <p:cTn id="93" dur="1" fill="hold">
                                          <p:stCondLst>
                                            <p:cond delay="0"/>
                                          </p:stCondLst>
                                        </p:cTn>
                                        <p:tgtEl>
                                          <p:spTgt spid="155"/>
                                        </p:tgtEl>
                                        <p:attrNameLst>
                                          <p:attrName>style.visibility</p:attrName>
                                        </p:attrNameLst>
                                      </p:cBhvr>
                                      <p:to>
                                        <p:strVal val="visible"/>
                                      </p:to>
                                    </p:set>
                                    <p:animEffect transition="in" filter="blinds(horizontal)">
                                      <p:cBhvr>
                                        <p:cTn id="94" dur="500"/>
                                        <p:tgtEl>
                                          <p:spTgt spid="155"/>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143"/>
                                        </p:tgtEl>
                                        <p:attrNameLst>
                                          <p:attrName>style.visibility</p:attrName>
                                        </p:attrNameLst>
                                      </p:cBhvr>
                                      <p:to>
                                        <p:strVal val="visible"/>
                                      </p:to>
                                    </p:set>
                                    <p:animEffect transition="in" filter="blinds(horizontal)">
                                      <p:cBhvr>
                                        <p:cTn id="97" dur="500"/>
                                        <p:tgtEl>
                                          <p:spTgt spid="14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blinds(horizontal)">
                                      <p:cBhvr>
                                        <p:cTn id="100" dur="500"/>
                                        <p:tgtEl>
                                          <p:spTgt spid="144"/>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45"/>
                                        </p:tgtEl>
                                        <p:attrNameLst>
                                          <p:attrName>style.visibility</p:attrName>
                                        </p:attrNameLst>
                                      </p:cBhvr>
                                      <p:to>
                                        <p:strVal val="visible"/>
                                      </p:to>
                                    </p:set>
                                    <p:animEffect transition="in" filter="blinds(horizontal)">
                                      <p:cBhvr>
                                        <p:cTn id="103" dur="500"/>
                                        <p:tgtEl>
                                          <p:spTgt spid="145"/>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46"/>
                                        </p:tgtEl>
                                        <p:attrNameLst>
                                          <p:attrName>style.visibility</p:attrName>
                                        </p:attrNameLst>
                                      </p:cBhvr>
                                      <p:to>
                                        <p:strVal val="visible"/>
                                      </p:to>
                                    </p:set>
                                    <p:animEffect transition="in" filter="blinds(horizontal)">
                                      <p:cBhvr>
                                        <p:cTn id="106" dur="500"/>
                                        <p:tgtEl>
                                          <p:spTgt spid="146"/>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47"/>
                                        </p:tgtEl>
                                        <p:attrNameLst>
                                          <p:attrName>style.visibility</p:attrName>
                                        </p:attrNameLst>
                                      </p:cBhvr>
                                      <p:to>
                                        <p:strVal val="visible"/>
                                      </p:to>
                                    </p:set>
                                    <p:animEffect transition="in" filter="blinds(horizontal)">
                                      <p:cBhvr>
                                        <p:cTn id="109" dur="500"/>
                                        <p:tgtEl>
                                          <p:spTgt spid="147"/>
                                        </p:tgtEl>
                                      </p:cBhvr>
                                    </p:animEffect>
                                  </p:childTnLst>
                                </p:cTn>
                              </p:par>
                              <p:par>
                                <p:cTn id="110" presetID="3" presetClass="entr" presetSubtype="10" fill="hold" nodeType="withEffect">
                                  <p:stCondLst>
                                    <p:cond delay="0"/>
                                  </p:stCondLst>
                                  <p:childTnLst>
                                    <p:set>
                                      <p:cBhvr>
                                        <p:cTn id="111" dur="1" fill="hold">
                                          <p:stCondLst>
                                            <p:cond delay="0"/>
                                          </p:stCondLst>
                                        </p:cTn>
                                        <p:tgtEl>
                                          <p:spTgt spid="148"/>
                                        </p:tgtEl>
                                        <p:attrNameLst>
                                          <p:attrName>style.visibility</p:attrName>
                                        </p:attrNameLst>
                                      </p:cBhvr>
                                      <p:to>
                                        <p:strVal val="visible"/>
                                      </p:to>
                                    </p:set>
                                    <p:animEffect transition="in" filter="blinds(horizontal)">
                                      <p:cBhvr>
                                        <p:cTn id="112" dur="500"/>
                                        <p:tgtEl>
                                          <p:spTgt spid="148"/>
                                        </p:tgtEl>
                                      </p:cBhvr>
                                    </p:animEffect>
                                  </p:childTnLst>
                                </p:cTn>
                              </p:par>
                              <p:par>
                                <p:cTn id="113" presetID="3" presetClass="entr" presetSubtype="10" fill="hold" nodeType="withEffect">
                                  <p:stCondLst>
                                    <p:cond delay="0"/>
                                  </p:stCondLst>
                                  <p:childTnLst>
                                    <p:set>
                                      <p:cBhvr>
                                        <p:cTn id="114" dur="1" fill="hold">
                                          <p:stCondLst>
                                            <p:cond delay="0"/>
                                          </p:stCondLst>
                                        </p:cTn>
                                        <p:tgtEl>
                                          <p:spTgt spid="152"/>
                                        </p:tgtEl>
                                        <p:attrNameLst>
                                          <p:attrName>style.visibility</p:attrName>
                                        </p:attrNameLst>
                                      </p:cBhvr>
                                      <p:to>
                                        <p:strVal val="visible"/>
                                      </p:to>
                                    </p:set>
                                    <p:animEffect transition="in" filter="blinds(horizontal)">
                                      <p:cBhvr>
                                        <p:cTn id="115" dur="500"/>
                                        <p:tgtEl>
                                          <p:spTgt spid="152"/>
                                        </p:tgtEl>
                                      </p:cBhvr>
                                    </p:animEffect>
                                  </p:childTnLst>
                                </p:cTn>
                              </p:par>
                              <p:par>
                                <p:cTn id="116" presetID="3" presetClass="entr" presetSubtype="10" fill="hold" nodeType="withEffect">
                                  <p:stCondLst>
                                    <p:cond delay="0"/>
                                  </p:stCondLst>
                                  <p:childTnLst>
                                    <p:set>
                                      <p:cBhvr>
                                        <p:cTn id="117" dur="1" fill="hold">
                                          <p:stCondLst>
                                            <p:cond delay="0"/>
                                          </p:stCondLst>
                                        </p:cTn>
                                        <p:tgtEl>
                                          <p:spTgt spid="153"/>
                                        </p:tgtEl>
                                        <p:attrNameLst>
                                          <p:attrName>style.visibility</p:attrName>
                                        </p:attrNameLst>
                                      </p:cBhvr>
                                      <p:to>
                                        <p:strVal val="visible"/>
                                      </p:to>
                                    </p:set>
                                    <p:animEffect transition="in" filter="blinds(horizontal)">
                                      <p:cBhvr>
                                        <p:cTn id="118" dur="500"/>
                                        <p:tgtEl>
                                          <p:spTgt spid="153"/>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0" nodeType="clickEffect">
                                  <p:stCondLst>
                                    <p:cond delay="0"/>
                                  </p:stCondLst>
                                  <p:childTnLst>
                                    <p:set>
                                      <p:cBhvr>
                                        <p:cTn id="122" dur="1" fill="hold">
                                          <p:stCondLst>
                                            <p:cond delay="0"/>
                                          </p:stCondLst>
                                        </p:cTn>
                                        <p:tgtEl>
                                          <p:spTgt spid="155"/>
                                        </p:tgtEl>
                                        <p:attrNameLst>
                                          <p:attrName>style.visibility</p:attrName>
                                        </p:attrNameLst>
                                      </p:cBhvr>
                                      <p:to>
                                        <p:strVal val="hidden"/>
                                      </p:to>
                                    </p:set>
                                  </p:childTnLst>
                                </p:cTn>
                              </p:par>
                              <p:par>
                                <p:cTn id="123" presetID="3" presetClass="entr" presetSubtype="10" fill="hold" grpId="0" nodeType="withEffect">
                                  <p:stCondLst>
                                    <p:cond delay="0"/>
                                  </p:stCondLst>
                                  <p:childTnLst>
                                    <p:set>
                                      <p:cBhvr>
                                        <p:cTn id="124" dur="1" fill="hold">
                                          <p:stCondLst>
                                            <p:cond delay="0"/>
                                          </p:stCondLst>
                                        </p:cTn>
                                        <p:tgtEl>
                                          <p:spTgt spid="156"/>
                                        </p:tgtEl>
                                        <p:attrNameLst>
                                          <p:attrName>style.visibility</p:attrName>
                                        </p:attrNameLst>
                                      </p:cBhvr>
                                      <p:to>
                                        <p:strVal val="visible"/>
                                      </p:to>
                                    </p:set>
                                    <p:animEffect transition="in" filter="blinds(horizontal)">
                                      <p:cBhvr>
                                        <p:cTn id="125" dur="500"/>
                                        <p:tgtEl>
                                          <p:spTgt spid="156"/>
                                        </p:tgtEl>
                                      </p:cBhvr>
                                    </p:animEffect>
                                  </p:childTnLst>
                                </p:cTn>
                              </p:par>
                              <p:par>
                                <p:cTn id="126" presetID="18" presetClass="entr" presetSubtype="12" fill="hold" nodeType="withEffect">
                                  <p:stCondLst>
                                    <p:cond delay="0"/>
                                  </p:stCondLst>
                                  <p:childTnLst>
                                    <p:set>
                                      <p:cBhvr>
                                        <p:cTn id="127" dur="1" fill="hold">
                                          <p:stCondLst>
                                            <p:cond delay="0"/>
                                          </p:stCondLst>
                                        </p:cTn>
                                        <p:tgtEl>
                                          <p:spTgt spid="158"/>
                                        </p:tgtEl>
                                        <p:attrNameLst>
                                          <p:attrName>style.visibility</p:attrName>
                                        </p:attrNameLst>
                                      </p:cBhvr>
                                      <p:to>
                                        <p:strVal val="visible"/>
                                      </p:to>
                                    </p:set>
                                    <p:animEffect transition="in" filter="strips(downLeft)">
                                      <p:cBhvr>
                                        <p:cTn id="128" dur="500"/>
                                        <p:tgtEl>
                                          <p:spTgt spid="158"/>
                                        </p:tgtEl>
                                      </p:cBhvr>
                                    </p:animEffect>
                                  </p:childTnLst>
                                </p:cTn>
                              </p:par>
                              <p:par>
                                <p:cTn id="129" presetID="18" presetClass="entr" presetSubtype="12" fill="hold" nodeType="withEffect">
                                  <p:stCondLst>
                                    <p:cond delay="0"/>
                                  </p:stCondLst>
                                  <p:childTnLst>
                                    <p:set>
                                      <p:cBhvr>
                                        <p:cTn id="130" dur="1" fill="hold">
                                          <p:stCondLst>
                                            <p:cond delay="0"/>
                                          </p:stCondLst>
                                        </p:cTn>
                                        <p:tgtEl>
                                          <p:spTgt spid="159"/>
                                        </p:tgtEl>
                                        <p:attrNameLst>
                                          <p:attrName>style.visibility</p:attrName>
                                        </p:attrNameLst>
                                      </p:cBhvr>
                                      <p:to>
                                        <p:strVal val="visible"/>
                                      </p:to>
                                    </p:set>
                                    <p:animEffect transition="in" filter="strips(downLeft)">
                                      <p:cBhvr>
                                        <p:cTn id="131" dur="500"/>
                                        <p:tgtEl>
                                          <p:spTgt spid="159"/>
                                        </p:tgtEl>
                                      </p:cBhvr>
                                    </p:animEffect>
                                  </p:childTnLst>
                                </p:cTn>
                              </p:par>
                            </p:childTnLst>
                          </p:cTn>
                        </p:par>
                        <p:par>
                          <p:cTn id="132" fill="hold">
                            <p:stCondLst>
                              <p:cond delay="500"/>
                            </p:stCondLst>
                            <p:childTnLst>
                              <p:par>
                                <p:cTn id="133" presetID="18" presetClass="entr" presetSubtype="6" fill="hold" nodeType="afterEffect">
                                  <p:stCondLst>
                                    <p:cond delay="0"/>
                                  </p:stCondLst>
                                  <p:childTnLst>
                                    <p:set>
                                      <p:cBhvr>
                                        <p:cTn id="134" dur="1" fill="hold">
                                          <p:stCondLst>
                                            <p:cond delay="0"/>
                                          </p:stCondLst>
                                        </p:cTn>
                                        <p:tgtEl>
                                          <p:spTgt spid="157"/>
                                        </p:tgtEl>
                                        <p:attrNameLst>
                                          <p:attrName>style.visibility</p:attrName>
                                        </p:attrNameLst>
                                      </p:cBhvr>
                                      <p:to>
                                        <p:strVal val="visible"/>
                                      </p:to>
                                    </p:set>
                                    <p:animEffect transition="in" filter="strips(downRight)">
                                      <p:cBhvr>
                                        <p:cTn id="135" dur="500"/>
                                        <p:tgtEl>
                                          <p:spTgt spid="157"/>
                                        </p:tgtEl>
                                      </p:cBhvr>
                                    </p:animEffect>
                                  </p:childTnLst>
                                </p:cTn>
                              </p:par>
                              <p:par>
                                <p:cTn id="136" presetID="18" presetClass="entr" presetSubtype="6" fill="hold" nodeType="with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strips(downRight)">
                                      <p:cBhvr>
                                        <p:cTn id="138" dur="500"/>
                                        <p:tgtEl>
                                          <p:spTgt spid="160"/>
                                        </p:tgtEl>
                                      </p:cBhvr>
                                    </p:animEffect>
                                  </p:childTnLst>
                                </p:cTn>
                              </p:par>
                            </p:childTnLst>
                          </p:cTn>
                        </p:par>
                        <p:par>
                          <p:cTn id="139" fill="hold">
                            <p:stCondLst>
                              <p:cond delay="1000"/>
                            </p:stCondLst>
                            <p:childTnLst>
                              <p:par>
                                <p:cTn id="140" presetID="3" presetClass="entr" presetSubtype="10" fill="hold" nodeType="afterEffect">
                                  <p:stCondLst>
                                    <p:cond delay="0"/>
                                  </p:stCondLst>
                                  <p:childTnLst>
                                    <p:set>
                                      <p:cBhvr>
                                        <p:cTn id="141" dur="1" fill="hold">
                                          <p:stCondLst>
                                            <p:cond delay="0"/>
                                          </p:stCondLst>
                                        </p:cTn>
                                        <p:tgtEl>
                                          <p:spTgt spid="7"/>
                                        </p:tgtEl>
                                        <p:attrNameLst>
                                          <p:attrName>style.visibility</p:attrName>
                                        </p:attrNameLst>
                                      </p:cBhvr>
                                      <p:to>
                                        <p:strVal val="visible"/>
                                      </p:to>
                                    </p:set>
                                    <p:animEffect transition="in" filter="blinds(horizontal)">
                                      <p:cBhvr>
                                        <p:cTn id="142" dur="500"/>
                                        <p:tgtEl>
                                          <p:spTgt spid="7"/>
                                        </p:tgtEl>
                                      </p:cBhvr>
                                    </p:animEffect>
                                  </p:childTnLst>
                                </p:cTn>
                              </p:par>
                            </p:childTnLst>
                          </p:cTn>
                        </p:par>
                        <p:par>
                          <p:cTn id="143" fill="hold">
                            <p:stCondLst>
                              <p:cond delay="1500"/>
                            </p:stCondLst>
                            <p:childTnLst>
                              <p:par>
                                <p:cTn id="144" presetID="3" presetClass="entr" presetSubtype="10" fill="hold" grpId="0" nodeType="afterEffect">
                                  <p:stCondLst>
                                    <p:cond delay="0"/>
                                  </p:stCondLst>
                                  <p:childTnLst>
                                    <p:set>
                                      <p:cBhvr>
                                        <p:cTn id="145" dur="1" fill="hold">
                                          <p:stCondLst>
                                            <p:cond delay="0"/>
                                          </p:stCondLst>
                                        </p:cTn>
                                        <p:tgtEl>
                                          <p:spTgt spid="166"/>
                                        </p:tgtEl>
                                        <p:attrNameLst>
                                          <p:attrName>style.visibility</p:attrName>
                                        </p:attrNameLst>
                                      </p:cBhvr>
                                      <p:to>
                                        <p:strVal val="visible"/>
                                      </p:to>
                                    </p:set>
                                    <p:animEffect transition="in" filter="blinds(horizontal)">
                                      <p:cBhvr>
                                        <p:cTn id="146" dur="500"/>
                                        <p:tgtEl>
                                          <p:spTgt spid="166"/>
                                        </p:tgtEl>
                                      </p:cBhvr>
                                    </p:animEffect>
                                  </p:childTnLst>
                                </p:cTn>
                              </p:par>
                              <p:par>
                                <p:cTn id="147" presetID="18" presetClass="entr" presetSubtype="9" fill="hold" nodeType="with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strips(upLeft)">
                                      <p:cBhvr>
                                        <p:cTn id="149" dur="500"/>
                                        <p:tgtEl>
                                          <p:spTgt spid="167"/>
                                        </p:tgtEl>
                                      </p:cBhvr>
                                    </p:animEffect>
                                  </p:childTnLst>
                                </p:cTn>
                              </p:par>
                              <p:par>
                                <p:cTn id="150" presetID="18" presetClass="entr" presetSubtype="9" fill="hold" nodeType="withEffect">
                                  <p:stCondLst>
                                    <p:cond delay="0"/>
                                  </p:stCondLst>
                                  <p:childTnLst>
                                    <p:set>
                                      <p:cBhvr>
                                        <p:cTn id="151" dur="1" fill="hold">
                                          <p:stCondLst>
                                            <p:cond delay="0"/>
                                          </p:stCondLst>
                                        </p:cTn>
                                        <p:tgtEl>
                                          <p:spTgt spid="168"/>
                                        </p:tgtEl>
                                        <p:attrNameLst>
                                          <p:attrName>style.visibility</p:attrName>
                                        </p:attrNameLst>
                                      </p:cBhvr>
                                      <p:to>
                                        <p:strVal val="visible"/>
                                      </p:to>
                                    </p:set>
                                    <p:animEffect transition="in" filter="strips(upLeft)">
                                      <p:cBhvr>
                                        <p:cTn id="152" dur="500"/>
                                        <p:tgtEl>
                                          <p:spTgt spid="168"/>
                                        </p:tgtEl>
                                      </p:cBhvr>
                                    </p:animEffect>
                                  </p:childTnLst>
                                </p:cTn>
                              </p:par>
                            </p:childTnLst>
                          </p:cTn>
                        </p:par>
                        <p:par>
                          <p:cTn id="153" fill="hold">
                            <p:stCondLst>
                              <p:cond delay="2000"/>
                            </p:stCondLst>
                            <p:childTnLst>
                              <p:par>
                                <p:cTn id="154" presetID="3" presetClass="entr" presetSubtype="10" fill="hold" grpId="0" nodeType="afterEffect">
                                  <p:stCondLst>
                                    <p:cond delay="0"/>
                                  </p:stCondLst>
                                  <p:childTnLst>
                                    <p:set>
                                      <p:cBhvr>
                                        <p:cTn id="155" dur="1" fill="hold">
                                          <p:stCondLst>
                                            <p:cond delay="0"/>
                                          </p:stCondLst>
                                        </p:cTn>
                                        <p:tgtEl>
                                          <p:spTgt spid="161"/>
                                        </p:tgtEl>
                                        <p:attrNameLst>
                                          <p:attrName>style.visibility</p:attrName>
                                        </p:attrNameLst>
                                      </p:cBhvr>
                                      <p:to>
                                        <p:strVal val="visible"/>
                                      </p:to>
                                    </p:set>
                                    <p:animEffect transition="in" filter="blinds(horizontal)">
                                      <p:cBhvr>
                                        <p:cTn id="156" dur="500"/>
                                        <p:tgtEl>
                                          <p:spTgt spid="161"/>
                                        </p:tgtEl>
                                      </p:cBhvr>
                                    </p:animEffect>
                                  </p:childTnLst>
                                </p:cTn>
                              </p:par>
                              <p:par>
                                <p:cTn id="157" presetID="3" presetClass="entr" presetSubtype="10" fill="hold" nodeType="with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blinds(horizontal)">
                                      <p:cBhvr>
                                        <p:cTn id="159"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4" grpId="0"/>
      <p:bldP spid="134" grpId="1"/>
      <p:bldP spid="136" grpId="0"/>
      <p:bldP spid="136" grpId="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50" grpId="0"/>
      <p:bldP spid="155" grpId="0"/>
      <p:bldP spid="156" grpId="0"/>
      <p:bldP spid="161" grpId="0" animBg="1"/>
      <p:bldP spid="1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Issues</a:t>
            </a:r>
          </a:p>
        </p:txBody>
      </p:sp>
      <p:sp>
        <p:nvSpPr>
          <p:cNvPr id="3" name="Content Placeholder 2"/>
          <p:cNvSpPr>
            <a:spLocks noGrp="1"/>
          </p:cNvSpPr>
          <p:nvPr>
            <p:ph idx="1"/>
          </p:nvPr>
        </p:nvSpPr>
        <p:spPr/>
        <p:txBody>
          <a:bodyPr/>
          <a:lstStyle/>
          <a:p>
            <a:r>
              <a:rPr lang="en-US" dirty="0"/>
              <a:t>Page fault and page protection issue</a:t>
            </a:r>
          </a:p>
          <a:p>
            <a:pPr lvl="1"/>
            <a:r>
              <a:rPr lang="en-US" dirty="0"/>
              <a:t>When a physical page fault occurs, VMM need to decide whether this exception should be injected to guest OS or not.</a:t>
            </a:r>
          </a:p>
          <a:p>
            <a:pPr lvl="2"/>
            <a:r>
              <a:rPr lang="en-US" dirty="0"/>
              <a:t>If the page entry in the page table of guest OS is still valid, VMM should prepare the corresponding page and not inject any exception to guest OS.</a:t>
            </a:r>
          </a:p>
          <a:p>
            <a:pPr lvl="2"/>
            <a:r>
              <a:rPr lang="en-US" dirty="0"/>
              <a:t>If the page entry in the page table of guest Os is invalid either, then VMM should directly inject the virtual page fault to guest OS.</a:t>
            </a:r>
          </a:p>
          <a:p>
            <a:pPr lvl="1"/>
            <a:r>
              <a:rPr lang="en-US" dirty="0"/>
              <a:t>When guest OS want to modify its page tables, VMM need to intercept this operation.</a:t>
            </a:r>
          </a:p>
          <a:p>
            <a:pPr lvl="2"/>
            <a:r>
              <a:rPr lang="en-US" dirty="0"/>
              <a:t>When guest OS reload PTBR, CPU will trap to VMM due to the Ring Compression nature.</a:t>
            </a:r>
          </a:p>
          <a:p>
            <a:pPr lvl="2"/>
            <a:r>
              <a:rPr lang="en-US" dirty="0"/>
              <a:t>VMM will walk the page table of guest OS and modify the related shadow page table to make MMU get host physical address.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Text Placeholder 2"/>
          <p:cNvSpPr>
            <a:spLocks noGrp="1"/>
          </p:cNvSpPr>
          <p:nvPr>
            <p:ph type="body" idx="1"/>
          </p:nvPr>
        </p:nvSpPr>
        <p:spPr/>
        <p:txBody>
          <a:bodyPr/>
          <a:lstStyle/>
          <a:p>
            <a:r>
              <a:rPr lang="en-US" dirty="0"/>
              <a:t>Shadow page table</a:t>
            </a:r>
          </a:p>
          <a:p>
            <a:r>
              <a:rPr lang="en-US" dirty="0">
                <a:solidFill>
                  <a:srgbClr val="C00000"/>
                </a:solidFill>
              </a:rPr>
              <a:t>Hardware assistance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p:txBody>
          <a:bodyPr/>
          <a:lstStyle/>
          <a:p>
            <a:r>
              <a:rPr lang="en-US" dirty="0"/>
              <a:t>Difficulties of shadow page table technique :</a:t>
            </a:r>
          </a:p>
          <a:p>
            <a:pPr lvl="1"/>
            <a:r>
              <a:rPr lang="en-US" dirty="0"/>
              <a:t>Shadow page table implementation is extremely complex.</a:t>
            </a:r>
          </a:p>
          <a:p>
            <a:pPr lvl="1"/>
            <a:r>
              <a:rPr lang="en-US" dirty="0"/>
              <a:t>Page fault mechanism and synchronization issues are critical.</a:t>
            </a:r>
          </a:p>
          <a:p>
            <a:pPr lvl="1"/>
            <a:r>
              <a:rPr lang="en-US" dirty="0"/>
              <a:t>Host memory space overhead is considerable.</a:t>
            </a:r>
            <a:br>
              <a:rPr lang="en-US" dirty="0"/>
            </a:br>
            <a:endParaRPr lang="en-US" dirty="0"/>
          </a:p>
          <a:p>
            <a:r>
              <a:rPr lang="en-US" dirty="0"/>
              <a:t>But why we need this technique to </a:t>
            </a:r>
            <a:r>
              <a:rPr lang="en-US" dirty="0" err="1"/>
              <a:t>virtualize</a:t>
            </a:r>
            <a:r>
              <a:rPr lang="en-US" dirty="0"/>
              <a:t> MMU ?</a:t>
            </a:r>
          </a:p>
          <a:p>
            <a:pPr lvl="1"/>
            <a:r>
              <a:rPr lang="en-US" dirty="0"/>
              <a:t>MMU do not first implemented for virtualization.</a:t>
            </a:r>
          </a:p>
          <a:p>
            <a:pPr lvl="1"/>
            <a:r>
              <a:rPr lang="en-US" dirty="0"/>
              <a:t>MMU is knowing nothing about two level page address translation.</a:t>
            </a:r>
            <a:br>
              <a:rPr lang="en-US" dirty="0"/>
            </a:br>
            <a:endParaRPr lang="en-US" dirty="0"/>
          </a:p>
          <a:p>
            <a:r>
              <a:rPr lang="en-US" dirty="0"/>
              <a:t>Now, let us consider hardware solution.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Page Table</a:t>
            </a:r>
          </a:p>
        </p:txBody>
      </p:sp>
      <p:sp>
        <p:nvSpPr>
          <p:cNvPr id="3" name="Content Placeholder 2"/>
          <p:cNvSpPr>
            <a:spLocks noGrp="1"/>
          </p:cNvSpPr>
          <p:nvPr>
            <p:ph idx="1"/>
          </p:nvPr>
        </p:nvSpPr>
        <p:spPr>
          <a:xfrm>
            <a:off x="457200" y="1600200"/>
            <a:ext cx="8229600" cy="4495800"/>
          </a:xfrm>
        </p:spPr>
        <p:txBody>
          <a:bodyPr/>
          <a:lstStyle/>
          <a:p>
            <a:r>
              <a:rPr lang="en-US" dirty="0"/>
              <a:t>Concept of Extended Page Table (EPT) :</a:t>
            </a:r>
          </a:p>
          <a:p>
            <a:pPr lvl="1"/>
            <a:r>
              <a:rPr lang="en-US" dirty="0"/>
              <a:t>Instead of walking along with only one page table hierarchy, EPT technique implement one more page table hierarchy.</a:t>
            </a:r>
          </a:p>
          <a:p>
            <a:pPr lvl="2"/>
            <a:r>
              <a:rPr lang="en-US" dirty="0"/>
              <a:t>One page table is maintained by guest OS, which is used to generate guest physical address.</a:t>
            </a:r>
          </a:p>
          <a:p>
            <a:pPr lvl="2"/>
            <a:r>
              <a:rPr lang="en-US" dirty="0"/>
              <a:t>The other page table is maintained by VMM, which is used to map guest physical address to host physical address.</a:t>
            </a:r>
            <a:br>
              <a:rPr lang="en-US" dirty="0"/>
            </a:br>
            <a:endParaRPr lang="en-US" dirty="0"/>
          </a:p>
          <a:p>
            <a:pPr lvl="1"/>
            <a:r>
              <a:rPr lang="en-US" dirty="0"/>
              <a:t>For each memory access operation, EPT MMU will directly get guest physical address from guest page table, and then get host physical address by the VMM mapping table automatically.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Page Table</a:t>
            </a:r>
          </a:p>
        </p:txBody>
      </p:sp>
      <p:sp>
        <p:nvSpPr>
          <p:cNvPr id="3" name="Content Placeholder 2"/>
          <p:cNvSpPr>
            <a:spLocks noGrp="1"/>
          </p:cNvSpPr>
          <p:nvPr>
            <p:ph idx="1"/>
          </p:nvPr>
        </p:nvSpPr>
        <p:spPr/>
        <p:txBody>
          <a:bodyPr/>
          <a:lstStyle/>
          <a:p>
            <a:r>
              <a:rPr lang="en-US" dirty="0"/>
              <a:t>Memory operation :</a:t>
            </a:r>
          </a:p>
        </p:txBody>
      </p:sp>
      <p:pic>
        <p:nvPicPr>
          <p:cNvPr id="103426" name="Picture 2"/>
          <p:cNvPicPr>
            <a:picLocks noChangeAspect="1" noChangeArrowheads="1"/>
          </p:cNvPicPr>
          <p:nvPr/>
        </p:nvPicPr>
        <p:blipFill>
          <a:blip r:embed="rId2" cstate="print"/>
          <a:srcRect/>
          <a:stretch>
            <a:fillRect/>
          </a:stretch>
        </p:blipFill>
        <p:spPr bwMode="auto">
          <a:xfrm>
            <a:off x="2416175" y="2414780"/>
            <a:ext cx="6499225" cy="3535363"/>
          </a:xfrm>
          <a:prstGeom prst="rect">
            <a:avLst/>
          </a:prstGeom>
          <a:noFill/>
          <a:ln w="9525">
            <a:noFill/>
            <a:miter lim="800000"/>
            <a:headEnd/>
            <a:tailEnd/>
          </a:ln>
          <a:effectLst/>
        </p:spPr>
      </p:pic>
      <p:sp>
        <p:nvSpPr>
          <p:cNvPr id="6" name="TextBox 5"/>
          <p:cNvSpPr txBox="1"/>
          <p:nvPr/>
        </p:nvSpPr>
        <p:spPr>
          <a:xfrm>
            <a:off x="4026423" y="2753245"/>
            <a:ext cx="263214" cy="276999"/>
          </a:xfrm>
          <a:prstGeom prst="rect">
            <a:avLst/>
          </a:prstGeom>
          <a:noFill/>
        </p:spPr>
        <p:txBody>
          <a:bodyPr wrap="none" rtlCol="0">
            <a:spAutoFit/>
          </a:bodyPr>
          <a:lstStyle/>
          <a:p>
            <a:r>
              <a:rPr lang="en-US" sz="1200" b="1" i="1" dirty="0"/>
              <a:t>8</a:t>
            </a:r>
          </a:p>
        </p:txBody>
      </p:sp>
      <p:sp>
        <p:nvSpPr>
          <p:cNvPr id="7" name="TextBox 6"/>
          <p:cNvSpPr txBox="1"/>
          <p:nvPr/>
        </p:nvSpPr>
        <p:spPr>
          <a:xfrm>
            <a:off x="5423759" y="2523478"/>
            <a:ext cx="263214" cy="276999"/>
          </a:xfrm>
          <a:prstGeom prst="rect">
            <a:avLst/>
          </a:prstGeom>
          <a:noFill/>
        </p:spPr>
        <p:txBody>
          <a:bodyPr wrap="none" rtlCol="0">
            <a:spAutoFit/>
          </a:bodyPr>
          <a:lstStyle/>
          <a:p>
            <a:r>
              <a:rPr lang="en-US" sz="1200" b="1" i="1" dirty="0"/>
              <a:t>9</a:t>
            </a:r>
          </a:p>
        </p:txBody>
      </p:sp>
      <p:sp>
        <p:nvSpPr>
          <p:cNvPr id="8" name="TextBox 7"/>
          <p:cNvSpPr txBox="1"/>
          <p:nvPr/>
        </p:nvSpPr>
        <p:spPr>
          <a:xfrm>
            <a:off x="6809413" y="2286000"/>
            <a:ext cx="263214" cy="276999"/>
          </a:xfrm>
          <a:prstGeom prst="rect">
            <a:avLst/>
          </a:prstGeom>
          <a:noFill/>
        </p:spPr>
        <p:txBody>
          <a:bodyPr wrap="none" rtlCol="0">
            <a:spAutoFit/>
          </a:bodyPr>
          <a:lstStyle/>
          <a:p>
            <a:r>
              <a:rPr lang="en-US" sz="1200" b="1" i="1" dirty="0"/>
              <a:t>6</a:t>
            </a:r>
          </a:p>
        </p:txBody>
      </p:sp>
      <p:sp>
        <p:nvSpPr>
          <p:cNvPr id="9" name="TextBox 8"/>
          <p:cNvSpPr txBox="1"/>
          <p:nvPr/>
        </p:nvSpPr>
        <p:spPr>
          <a:xfrm>
            <a:off x="5010949" y="2753245"/>
            <a:ext cx="263214" cy="276999"/>
          </a:xfrm>
          <a:prstGeom prst="rect">
            <a:avLst/>
          </a:prstGeom>
          <a:noFill/>
        </p:spPr>
        <p:txBody>
          <a:bodyPr wrap="none" rtlCol="0">
            <a:spAutoFit/>
          </a:bodyPr>
          <a:lstStyle/>
          <a:p>
            <a:r>
              <a:rPr lang="en-US" sz="1200" b="1" i="1" dirty="0">
                <a:solidFill>
                  <a:schemeClr val="accent3">
                    <a:lumMod val="75000"/>
                  </a:schemeClr>
                </a:solidFill>
              </a:rPr>
              <a:t>4</a:t>
            </a:r>
          </a:p>
        </p:txBody>
      </p:sp>
      <p:sp>
        <p:nvSpPr>
          <p:cNvPr id="10" name="TextBox 9"/>
          <p:cNvSpPr txBox="1"/>
          <p:nvPr/>
        </p:nvSpPr>
        <p:spPr>
          <a:xfrm>
            <a:off x="6370867" y="2523478"/>
            <a:ext cx="263214" cy="276999"/>
          </a:xfrm>
          <a:prstGeom prst="rect">
            <a:avLst/>
          </a:prstGeom>
          <a:noFill/>
        </p:spPr>
        <p:txBody>
          <a:bodyPr wrap="none" rtlCol="0">
            <a:spAutoFit/>
          </a:bodyPr>
          <a:lstStyle/>
          <a:p>
            <a:r>
              <a:rPr lang="en-US" sz="1200" b="1" i="1" dirty="0">
                <a:solidFill>
                  <a:schemeClr val="accent3">
                    <a:lumMod val="75000"/>
                  </a:schemeClr>
                </a:solidFill>
              </a:rPr>
              <a:t>7</a:t>
            </a:r>
          </a:p>
        </p:txBody>
      </p:sp>
      <p:sp>
        <p:nvSpPr>
          <p:cNvPr id="11" name="TextBox 10"/>
          <p:cNvSpPr txBox="1"/>
          <p:nvPr/>
        </p:nvSpPr>
        <p:spPr>
          <a:xfrm>
            <a:off x="7741569" y="2286000"/>
            <a:ext cx="263214" cy="276999"/>
          </a:xfrm>
          <a:prstGeom prst="rect">
            <a:avLst/>
          </a:prstGeom>
          <a:noFill/>
        </p:spPr>
        <p:txBody>
          <a:bodyPr wrap="none" rtlCol="0">
            <a:spAutoFit/>
          </a:bodyPr>
          <a:lstStyle/>
          <a:p>
            <a:r>
              <a:rPr lang="en-US" sz="1200" b="1" i="1" dirty="0">
                <a:solidFill>
                  <a:schemeClr val="accent3">
                    <a:lumMod val="75000"/>
                  </a:schemeClr>
                </a:solidFill>
              </a:rPr>
              <a:t>8</a:t>
            </a:r>
          </a:p>
        </p:txBody>
      </p:sp>
      <p:cxnSp>
        <p:nvCxnSpPr>
          <p:cNvPr id="13" name="Straight Arrow Connector 12"/>
          <p:cNvCxnSpPr>
            <a:stCxn id="6" idx="2"/>
            <a:endCxn id="44" idx="0"/>
          </p:cNvCxnSpPr>
          <p:nvPr/>
        </p:nvCxnSpPr>
        <p:spPr>
          <a:xfrm rot="5400000">
            <a:off x="3050735" y="3080765"/>
            <a:ext cx="1157816" cy="1056774"/>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6" idx="2"/>
            <a:endCxn id="50" idx="0"/>
          </p:cNvCxnSpPr>
          <p:nvPr/>
        </p:nvCxnSpPr>
        <p:spPr>
          <a:xfrm rot="16200000" flipH="1">
            <a:off x="3832145" y="3356129"/>
            <a:ext cx="1142001" cy="49023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54" idx="0"/>
            <a:endCxn id="9" idx="2"/>
          </p:cNvCxnSpPr>
          <p:nvPr/>
        </p:nvCxnSpPr>
        <p:spPr>
          <a:xfrm rot="5400000" flipH="1" flipV="1">
            <a:off x="4554445" y="3584135"/>
            <a:ext cx="1142001" cy="3422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a:stCxn id="7" idx="2"/>
            <a:endCxn id="44" idx="0"/>
          </p:cNvCxnSpPr>
          <p:nvPr/>
        </p:nvCxnSpPr>
        <p:spPr>
          <a:xfrm rot="5400000">
            <a:off x="3634520" y="2267213"/>
            <a:ext cx="1387583" cy="245411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a:stCxn id="7" idx="2"/>
            <a:endCxn id="50" idx="0"/>
          </p:cNvCxnSpPr>
          <p:nvPr/>
        </p:nvCxnSpPr>
        <p:spPr>
          <a:xfrm rot="5400000">
            <a:off x="4415929" y="3032808"/>
            <a:ext cx="1371768" cy="9071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a:stCxn id="54" idx="0"/>
            <a:endCxn id="10" idx="2"/>
          </p:cNvCxnSpPr>
          <p:nvPr/>
        </p:nvCxnSpPr>
        <p:spPr>
          <a:xfrm rot="5400000" flipH="1" flipV="1">
            <a:off x="5119520" y="2789292"/>
            <a:ext cx="1371768" cy="139413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a:stCxn id="8" idx="2"/>
            <a:endCxn id="44" idx="0"/>
          </p:cNvCxnSpPr>
          <p:nvPr/>
        </p:nvCxnSpPr>
        <p:spPr>
          <a:xfrm rot="5400000">
            <a:off x="4208608" y="1455647"/>
            <a:ext cx="1625061" cy="3839764"/>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a:stCxn id="8" idx="2"/>
            <a:endCxn id="50" idx="0"/>
          </p:cNvCxnSpPr>
          <p:nvPr/>
        </p:nvCxnSpPr>
        <p:spPr>
          <a:xfrm rot="5400000">
            <a:off x="4990017" y="2221242"/>
            <a:ext cx="1609246" cy="22927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0" name="Straight Arrow Connector 39"/>
          <p:cNvCxnSpPr>
            <a:stCxn id="54" idx="0"/>
            <a:endCxn id="11" idx="2"/>
          </p:cNvCxnSpPr>
          <p:nvPr/>
        </p:nvCxnSpPr>
        <p:spPr>
          <a:xfrm rot="5400000" flipH="1" flipV="1">
            <a:off x="5686132" y="1985202"/>
            <a:ext cx="1609246" cy="276484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Rectangle 43"/>
          <p:cNvSpPr/>
          <p:nvPr/>
        </p:nvSpPr>
        <p:spPr>
          <a:xfrm>
            <a:off x="2910756" y="4188060"/>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457760" y="4172245"/>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917835" y="4172245"/>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a:endCxn id="60" idx="1"/>
          </p:cNvCxnSpPr>
          <p:nvPr/>
        </p:nvCxnSpPr>
        <p:spPr>
          <a:xfrm flipV="1">
            <a:off x="7998871" y="2823253"/>
            <a:ext cx="28470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0" name="TextBox 59"/>
          <p:cNvSpPr txBox="1"/>
          <p:nvPr/>
        </p:nvSpPr>
        <p:spPr>
          <a:xfrm>
            <a:off x="8283575" y="2684753"/>
            <a:ext cx="497059" cy="276999"/>
          </a:xfrm>
          <a:prstGeom prst="rect">
            <a:avLst/>
          </a:prstGeom>
          <a:noFill/>
        </p:spPr>
        <p:txBody>
          <a:bodyPr wrap="none" rtlCol="0">
            <a:spAutoFit/>
          </a:bodyPr>
          <a:lstStyle/>
          <a:p>
            <a:r>
              <a:rPr lang="en-US" sz="1200" b="1" i="1" dirty="0"/>
              <a:t>Data</a:t>
            </a:r>
          </a:p>
        </p:txBody>
      </p:sp>
      <p:pic>
        <p:nvPicPr>
          <p:cNvPr id="62" name="Picture 4"/>
          <p:cNvPicPr>
            <a:picLocks noChangeAspect="1" noChangeArrowheads="1"/>
          </p:cNvPicPr>
          <p:nvPr/>
        </p:nvPicPr>
        <p:blipFill>
          <a:blip r:embed="rId3" cstate="print"/>
          <a:srcRect/>
          <a:stretch>
            <a:fillRect/>
          </a:stretch>
        </p:blipFill>
        <p:spPr bwMode="auto">
          <a:xfrm>
            <a:off x="101485" y="5029054"/>
            <a:ext cx="3860915" cy="144794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down)">
                                      <p:cBhvr>
                                        <p:cTn id="14" dur="500"/>
                                        <p:tgtEl>
                                          <p:spTgt spid="19"/>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par>
                                <p:cTn id="38" presetID="22" presetClass="entr" presetSubtype="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down)">
                                      <p:cBhvr>
                                        <p:cTn id="44" dur="500"/>
                                        <p:tgtEl>
                                          <p:spTgt spid="2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slide(fromBottom)">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xit" presetSubtype="0" fill="hold" nodeType="withEffect">
                                  <p:stCondLst>
                                    <p:cond delay="0"/>
                                  </p:stCondLst>
                                  <p:childTnLst>
                                    <p:animEffect transition="out" filter="fade">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3"/>
                                        </p:tgtEl>
                                      </p:cBhvr>
                                    </p:animEffect>
                                    <p:set>
                                      <p:cBhvr>
                                        <p:cTn id="59" dur="1" fill="hold">
                                          <p:stCondLst>
                                            <p:cond delay="499"/>
                                          </p:stCondLst>
                                        </p:cTn>
                                        <p:tgtEl>
                                          <p:spTgt spid="23"/>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up)">
                                      <p:cBhvr>
                                        <p:cTn id="67" dur="500"/>
                                        <p:tgtEl>
                                          <p:spTgt spid="31"/>
                                        </p:tgtEl>
                                      </p:cBhvr>
                                    </p:animEffect>
                                  </p:childTnLst>
                                </p:cTn>
                              </p:par>
                              <p:par>
                                <p:cTn id="68" presetID="22" presetClass="entr" presetSubtype="1"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up)">
                                      <p:cBhvr>
                                        <p:cTn id="70" dur="500"/>
                                        <p:tgtEl>
                                          <p:spTgt spid="32"/>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down)">
                                      <p:cBhvr>
                                        <p:cTn id="74" dur="500"/>
                                        <p:tgtEl>
                                          <p:spTgt spid="40"/>
                                        </p:tgtEl>
                                      </p:cBhvr>
                                    </p:animEffect>
                                  </p:childTnLst>
                                </p:cTn>
                              </p:par>
                            </p:childTnLst>
                          </p:cTn>
                        </p:par>
                        <p:par>
                          <p:cTn id="75" fill="hold">
                            <p:stCondLst>
                              <p:cond delay="1000"/>
                            </p:stCondLst>
                            <p:childTnLst>
                              <p:par>
                                <p:cTn id="76" presetID="12" presetClass="entr" presetSubtype="4"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slide(fromBottom)">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10" presetClass="entr" presetSubtype="0"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xit" presetSubtype="0" fill="hold" nodeType="withEffect">
                                  <p:stCondLst>
                                    <p:cond delay="0"/>
                                  </p:stCondLst>
                                  <p:childTnLst>
                                    <p:animEffect transition="out" filter="fade">
                                      <p:cBhvr>
                                        <p:cTn id="88" dur="500"/>
                                        <p:tgtEl>
                                          <p:spTgt spid="40"/>
                                        </p:tgtEl>
                                      </p:cBhvr>
                                    </p:animEffect>
                                    <p:set>
                                      <p:cBhvr>
                                        <p:cTn id="89" dur="1" fill="hold">
                                          <p:stCondLst>
                                            <p:cond delay="499"/>
                                          </p:stCondLst>
                                        </p:cTn>
                                        <p:tgtEl>
                                          <p:spTgt spid="40"/>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31"/>
                                        </p:tgtEl>
                                      </p:cBhvr>
                                    </p:animEffect>
                                    <p:set>
                                      <p:cBhvr>
                                        <p:cTn id="92" dur="1" fill="hold">
                                          <p:stCondLst>
                                            <p:cond delay="499"/>
                                          </p:stCondLst>
                                        </p:cTn>
                                        <p:tgtEl>
                                          <p:spTgt spid="31"/>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34BA2-B56B-43CB-A0DB-C5574BF5DA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8DE3BC-9FF1-489F-8E6F-C3C84187DA8B}"/>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8B318F48-90F5-431F-9FCD-5F7029D96890}"/>
              </a:ext>
            </a:extLst>
          </p:cNvPr>
          <p:cNvGraphicFramePr>
            <a:graphicFrameLocks noChangeAspect="1"/>
          </p:cNvGraphicFramePr>
          <p:nvPr>
            <p:extLst>
              <p:ext uri="{D42A27DB-BD31-4B8C-83A1-F6EECF244321}">
                <p14:modId xmlns:p14="http://schemas.microsoft.com/office/powerpoint/2010/main" val="1457630410"/>
              </p:ext>
            </p:extLst>
          </p:nvPr>
        </p:nvGraphicFramePr>
        <p:xfrm>
          <a:off x="852562" y="2249487"/>
          <a:ext cx="7438875" cy="3227387"/>
        </p:xfrm>
        <a:graphic>
          <a:graphicData uri="http://schemas.openxmlformats.org/presentationml/2006/ole">
            <mc:AlternateContent xmlns:mc="http://schemas.openxmlformats.org/markup-compatibility/2006">
              <mc:Choice xmlns:v="urn:schemas-microsoft-com:vml" Requires="v">
                <p:oleObj spid="_x0000_s4134" name="Bitmap Image" r:id="rId3" imgW="13357800" imgH="5814000" progId="Paint.Picture">
                  <p:embed/>
                </p:oleObj>
              </mc:Choice>
              <mc:Fallback>
                <p:oleObj name="Bitmap Image" r:id="rId3" imgW="13357800" imgH="5814000" progId="Paint.Picture">
                  <p:embed/>
                  <p:pic>
                    <p:nvPicPr>
                      <p:cNvPr id="0" name=""/>
                      <p:cNvPicPr/>
                      <p:nvPr/>
                    </p:nvPicPr>
                    <p:blipFill>
                      <a:blip r:embed="rId4"/>
                      <a:stretch>
                        <a:fillRect/>
                      </a:stretch>
                    </p:blipFill>
                    <p:spPr>
                      <a:xfrm>
                        <a:off x="852562" y="2249487"/>
                        <a:ext cx="7438875" cy="3227387"/>
                      </a:xfrm>
                      <a:prstGeom prst="rect">
                        <a:avLst/>
                      </a:prstGeom>
                    </p:spPr>
                  </p:pic>
                </p:oleObj>
              </mc:Fallback>
            </mc:AlternateContent>
          </a:graphicData>
        </a:graphic>
      </p:graphicFrame>
    </p:spTree>
    <p:extLst>
      <p:ext uri="{BB962C8B-B14F-4D97-AF65-F5344CB8AC3E}">
        <p14:creationId xmlns:p14="http://schemas.microsoft.com/office/powerpoint/2010/main" val="278974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 Summary</a:t>
            </a:r>
          </a:p>
        </p:txBody>
      </p:sp>
      <p:sp>
        <p:nvSpPr>
          <p:cNvPr id="3" name="Content Placeholder 2"/>
          <p:cNvSpPr>
            <a:spLocks noGrp="1"/>
          </p:cNvSpPr>
          <p:nvPr>
            <p:ph idx="1"/>
          </p:nvPr>
        </p:nvSpPr>
        <p:spPr/>
        <p:txBody>
          <a:bodyPr/>
          <a:lstStyle/>
          <a:p>
            <a:r>
              <a:rPr lang="en-US" dirty="0"/>
              <a:t>Software implementation</a:t>
            </a:r>
          </a:p>
          <a:p>
            <a:pPr lvl="1"/>
            <a:r>
              <a:rPr lang="en-US" dirty="0"/>
              <a:t>Memory architecture</a:t>
            </a:r>
          </a:p>
          <a:p>
            <a:pPr lvl="2"/>
            <a:r>
              <a:rPr lang="en-US" dirty="0"/>
              <a:t>MMU (memory management unit)</a:t>
            </a:r>
          </a:p>
          <a:p>
            <a:pPr lvl="2"/>
            <a:r>
              <a:rPr lang="en-US" dirty="0"/>
              <a:t>TLB (translation </a:t>
            </a:r>
            <a:r>
              <a:rPr lang="en-US" dirty="0" err="1"/>
              <a:t>lookaside</a:t>
            </a:r>
            <a:r>
              <a:rPr lang="en-US" dirty="0"/>
              <a:t> buffer)</a:t>
            </a:r>
          </a:p>
          <a:p>
            <a:pPr lvl="1"/>
            <a:r>
              <a:rPr lang="en-US" dirty="0"/>
              <a:t>Shadow page table</a:t>
            </a:r>
          </a:p>
          <a:p>
            <a:pPr lvl="2"/>
            <a:r>
              <a:rPr lang="en-US" dirty="0"/>
              <a:t>MMU virtualization by virtual PTBR</a:t>
            </a:r>
          </a:p>
          <a:p>
            <a:pPr lvl="2"/>
            <a:r>
              <a:rPr lang="en-US" dirty="0"/>
              <a:t>Shadow page table construction</a:t>
            </a:r>
          </a:p>
          <a:p>
            <a:pPr lvl="2"/>
            <a:r>
              <a:rPr lang="en-US" dirty="0"/>
              <a:t>Page fault and page table protection</a:t>
            </a:r>
            <a:br>
              <a:rPr lang="en-US" dirty="0"/>
            </a:br>
            <a:endParaRPr lang="en-US" dirty="0"/>
          </a:p>
          <a:p>
            <a:r>
              <a:rPr lang="en-US" dirty="0"/>
              <a:t>Hardware assistance</a:t>
            </a:r>
          </a:p>
          <a:p>
            <a:pPr lvl="1"/>
            <a:r>
              <a:rPr lang="en-US" dirty="0"/>
              <a:t>Extended page table</a:t>
            </a:r>
          </a:p>
          <a:p>
            <a:pPr lvl="2"/>
            <a:r>
              <a:rPr lang="en-US" dirty="0"/>
              <a:t>Hardware walk guest and host page table simultaneously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lstStyle/>
          <a:p>
            <a:r>
              <a:rPr lang="en-US" dirty="0">
                <a:solidFill>
                  <a:srgbClr val="C00000"/>
                </a:solidFill>
              </a:rPr>
              <a:t>Overview</a:t>
            </a:r>
          </a:p>
          <a:p>
            <a:r>
              <a:rPr lang="en-US" dirty="0"/>
              <a:t>Device Model</a:t>
            </a:r>
          </a:p>
          <a:p>
            <a:r>
              <a:rPr lang="en-US" dirty="0"/>
              <a:t>Hardware Assistance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457200" y="1371600"/>
            <a:ext cx="8229600" cy="5334000"/>
          </a:xfrm>
        </p:spPr>
        <p:txBody>
          <a:bodyPr>
            <a:noAutofit/>
          </a:bodyPr>
          <a:lstStyle/>
          <a:p>
            <a:r>
              <a:rPr lang="en-US" dirty="0"/>
              <a:t>Goal :</a:t>
            </a:r>
          </a:p>
          <a:p>
            <a:pPr lvl="1"/>
            <a:r>
              <a:rPr lang="en-US" dirty="0"/>
              <a:t>Share or create IO devices for virtual machines.</a:t>
            </a:r>
            <a:br>
              <a:rPr lang="en-US" dirty="0"/>
            </a:br>
            <a:endParaRPr lang="en-US" dirty="0"/>
          </a:p>
          <a:p>
            <a:r>
              <a:rPr lang="en-US" dirty="0"/>
              <a:t>Two types of IO subsystem architecture :</a:t>
            </a:r>
          </a:p>
          <a:p>
            <a:pPr lvl="1"/>
            <a:r>
              <a:rPr lang="en-US" dirty="0"/>
              <a:t>Port Mapped IO</a:t>
            </a:r>
          </a:p>
          <a:p>
            <a:pPr lvl="2"/>
            <a:r>
              <a:rPr lang="en-US" dirty="0"/>
              <a:t>Port-mapped IO uses a special class of CPU instructions specifically for performing IO.</a:t>
            </a:r>
          </a:p>
          <a:p>
            <a:pPr lvl="1"/>
            <a:r>
              <a:rPr lang="en-US" dirty="0"/>
              <a:t>Memory Mapped IO (MMIO)</a:t>
            </a:r>
          </a:p>
          <a:p>
            <a:pPr lvl="2"/>
            <a:r>
              <a:rPr lang="en-US" dirty="0"/>
              <a:t>Memory Mapped IO uses the same address bus to address both memory and IO devices, and the CPU instructions used to access the memory are also used for accessing devices.</a:t>
            </a:r>
            <a:br>
              <a:rPr lang="en-US" dirty="0"/>
            </a:br>
            <a:endParaRPr lang="en-US" dirty="0"/>
          </a:p>
          <a:p>
            <a:r>
              <a:rPr lang="en-US" dirty="0"/>
              <a:t>Traditional IO techniques :</a:t>
            </a:r>
          </a:p>
          <a:p>
            <a:pPr lvl="1"/>
            <a:r>
              <a:rPr lang="en-US" dirty="0"/>
              <a:t>Direct memory Access (DMA)</a:t>
            </a:r>
          </a:p>
          <a:p>
            <a:pPr lvl="1"/>
            <a:r>
              <a:rPr lang="en-US" dirty="0"/>
              <a:t>PCI / PCI Express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Mapped IO</a:t>
            </a:r>
          </a:p>
        </p:txBody>
      </p:sp>
      <p:sp>
        <p:nvSpPr>
          <p:cNvPr id="3" name="Content Placeholder 2"/>
          <p:cNvSpPr>
            <a:spLocks noGrp="1"/>
          </p:cNvSpPr>
          <p:nvPr>
            <p:ph idx="1"/>
          </p:nvPr>
        </p:nvSpPr>
        <p:spPr>
          <a:xfrm>
            <a:off x="457200" y="1371600"/>
            <a:ext cx="8229600" cy="5257800"/>
          </a:xfrm>
        </p:spPr>
        <p:txBody>
          <a:bodyPr/>
          <a:lstStyle/>
          <a:p>
            <a:r>
              <a:rPr lang="en-US" dirty="0"/>
              <a:t>IO devices are mapped into a separate address space</a:t>
            </a:r>
          </a:p>
          <a:p>
            <a:pPr lvl="1"/>
            <a:r>
              <a:rPr lang="en-US" dirty="0"/>
              <a:t>IO devices have a separate address space from general memory, either accomplished by an extra “IO" pin on the CPU's physical interface, or an entire bus dedicated to IO.</a:t>
            </a:r>
          </a:p>
          <a:p>
            <a:pPr lvl="1"/>
            <a:r>
              <a:rPr lang="en-US" dirty="0"/>
              <a:t>Generally found on Intel microprocessors, specifically the </a:t>
            </a:r>
            <a:r>
              <a:rPr lang="en-US" sz="1800" b="1" dirty="0">
                <a:latin typeface="Consolas" pitchFamily="49" charset="0"/>
                <a:cs typeface="Consolas" pitchFamily="49" charset="0"/>
              </a:rPr>
              <a:t>IN</a:t>
            </a:r>
            <a:r>
              <a:rPr lang="en-US" dirty="0"/>
              <a:t> and </a:t>
            </a:r>
            <a:r>
              <a:rPr lang="en-US" sz="1800" b="1" dirty="0">
                <a:latin typeface="Consolas" pitchFamily="49" charset="0"/>
                <a:cs typeface="Consolas" pitchFamily="49" charset="0"/>
              </a:rPr>
              <a:t>OUT</a:t>
            </a:r>
            <a:r>
              <a:rPr lang="en-US" dirty="0"/>
              <a:t> instructions which can read and write one to four bytes (</a:t>
            </a:r>
            <a:r>
              <a:rPr lang="en-US" sz="1800" b="1" dirty="0" err="1">
                <a:latin typeface="Consolas" pitchFamily="49" charset="0"/>
                <a:cs typeface="Consolas" pitchFamily="49" charset="0"/>
              </a:rPr>
              <a:t>outb</a:t>
            </a:r>
            <a:r>
              <a:rPr lang="en-US" dirty="0"/>
              <a:t>, </a:t>
            </a:r>
            <a:r>
              <a:rPr lang="en-US" sz="1800" b="1" dirty="0" err="1">
                <a:latin typeface="Consolas" pitchFamily="49" charset="0"/>
                <a:cs typeface="Consolas" pitchFamily="49" charset="0"/>
              </a:rPr>
              <a:t>outw</a:t>
            </a:r>
            <a:r>
              <a:rPr lang="en-US" dirty="0"/>
              <a:t>, </a:t>
            </a:r>
            <a:r>
              <a:rPr lang="en-US" sz="1800" b="1" dirty="0" err="1">
                <a:latin typeface="Consolas" pitchFamily="49" charset="0"/>
                <a:cs typeface="Consolas" pitchFamily="49" charset="0"/>
              </a:rPr>
              <a:t>outl</a:t>
            </a:r>
            <a:r>
              <a:rPr lang="en-US" dirty="0"/>
              <a:t>) to an IO device.</a:t>
            </a:r>
          </a:p>
          <a:p>
            <a:r>
              <a:rPr lang="en-US" dirty="0"/>
              <a:t>Pros &amp; Cons</a:t>
            </a:r>
          </a:p>
          <a:p>
            <a:pPr lvl="1"/>
            <a:r>
              <a:rPr lang="en-US" dirty="0"/>
              <a:t>Pros</a:t>
            </a:r>
          </a:p>
          <a:p>
            <a:pPr lvl="2"/>
            <a:r>
              <a:rPr lang="en-US" dirty="0"/>
              <a:t>Less logic is needed to decode a discrete address.</a:t>
            </a:r>
          </a:p>
          <a:p>
            <a:pPr lvl="2"/>
            <a:r>
              <a:rPr lang="en-US" dirty="0"/>
              <a:t>Benefits for CPUs with limited addressing capability.</a:t>
            </a:r>
          </a:p>
          <a:p>
            <a:pPr lvl="1"/>
            <a:r>
              <a:rPr lang="en-US" dirty="0"/>
              <a:t>Cons</a:t>
            </a:r>
          </a:p>
          <a:p>
            <a:pPr lvl="2"/>
            <a:r>
              <a:rPr lang="en-US" dirty="0"/>
              <a:t>More instructions are required to accomplish the same task.</a:t>
            </a:r>
          </a:p>
          <a:p>
            <a:pPr lvl="2"/>
            <a:r>
              <a:rPr lang="en-US" dirty="0"/>
              <a:t>IO addressing space size is not flexible.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Mapped IO</a:t>
            </a:r>
          </a:p>
        </p:txBody>
      </p:sp>
      <p:sp>
        <p:nvSpPr>
          <p:cNvPr id="3" name="Content Placeholder 2"/>
          <p:cNvSpPr>
            <a:spLocks noGrp="1"/>
          </p:cNvSpPr>
          <p:nvPr>
            <p:ph idx="1"/>
          </p:nvPr>
        </p:nvSpPr>
        <p:spPr>
          <a:xfrm>
            <a:off x="457200" y="1600200"/>
            <a:ext cx="8382000" cy="4525963"/>
          </a:xfrm>
        </p:spPr>
        <p:txBody>
          <a:bodyPr/>
          <a:lstStyle/>
          <a:p>
            <a:r>
              <a:rPr lang="en-US" dirty="0"/>
              <a:t>IO devices are mapped into the system memory map along with RAM and ROM.</a:t>
            </a:r>
          </a:p>
          <a:p>
            <a:pPr lvl="1"/>
            <a:r>
              <a:rPr lang="en-US" dirty="0"/>
              <a:t>To access a hardware device, simply read or write to those 'special' addresses using the normal memory access instructions.</a:t>
            </a:r>
            <a:br>
              <a:rPr lang="en-US" dirty="0"/>
            </a:br>
            <a:endParaRPr lang="en-US" dirty="0"/>
          </a:p>
          <a:p>
            <a:r>
              <a:rPr lang="en-US" dirty="0"/>
              <a:t>Pros &amp; Cons</a:t>
            </a:r>
          </a:p>
          <a:p>
            <a:pPr lvl="1"/>
            <a:r>
              <a:rPr lang="en-US" dirty="0"/>
              <a:t>Pros</a:t>
            </a:r>
          </a:p>
          <a:p>
            <a:pPr lvl="2"/>
            <a:r>
              <a:rPr lang="en-US" dirty="0"/>
              <a:t>Instructions which can access memory can be used to operate an IO device.</a:t>
            </a:r>
          </a:p>
          <a:p>
            <a:pPr lvl="2"/>
            <a:r>
              <a:rPr lang="en-US" dirty="0"/>
              <a:t>Operate on the data with fewer instructions.</a:t>
            </a:r>
          </a:p>
          <a:p>
            <a:pPr lvl="1"/>
            <a:r>
              <a:rPr lang="en-US" dirty="0"/>
              <a:t>Cons</a:t>
            </a:r>
          </a:p>
          <a:p>
            <a:pPr lvl="2"/>
            <a:r>
              <a:rPr lang="en-US" dirty="0"/>
              <a:t>Physical memory addressing space must be shared with IO devices.</a:t>
            </a:r>
          </a:p>
          <a:p>
            <a:pPr lvl="2"/>
            <a:r>
              <a:rPr lang="en-US" dirty="0"/>
              <a:t>The entire address bus must be fully decoded for every device.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Memory Access</a:t>
            </a:r>
          </a:p>
        </p:txBody>
      </p:sp>
      <p:sp>
        <p:nvSpPr>
          <p:cNvPr id="3" name="Content Placeholder 2"/>
          <p:cNvSpPr>
            <a:spLocks noGrp="1"/>
          </p:cNvSpPr>
          <p:nvPr>
            <p:ph idx="1"/>
          </p:nvPr>
        </p:nvSpPr>
        <p:spPr/>
        <p:txBody>
          <a:bodyPr/>
          <a:lstStyle/>
          <a:p>
            <a:r>
              <a:rPr lang="en-US" dirty="0"/>
              <a:t>What is DMA ?</a:t>
            </a:r>
          </a:p>
          <a:p>
            <a:pPr lvl="1"/>
            <a:r>
              <a:rPr lang="en-US" dirty="0"/>
              <a:t>Allow certain hardware subsystems within the computer to access system memory for reading and/or writing independently of the central processing unit.</a:t>
            </a:r>
            <a:br>
              <a:rPr lang="en-US" dirty="0"/>
            </a:br>
            <a:endParaRPr lang="en-US" dirty="0"/>
          </a:p>
          <a:p>
            <a:r>
              <a:rPr lang="en-US" dirty="0"/>
              <a:t>Two types of DMA :</a:t>
            </a:r>
          </a:p>
          <a:p>
            <a:pPr lvl="1"/>
            <a:r>
              <a:rPr lang="en-US" dirty="0"/>
              <a:t>Synchronous DMA</a:t>
            </a:r>
          </a:p>
          <a:p>
            <a:pPr lvl="2"/>
            <a:r>
              <a:rPr lang="en-US" dirty="0"/>
              <a:t>The DMA operation is caused by software.</a:t>
            </a:r>
          </a:p>
          <a:p>
            <a:pPr lvl="2"/>
            <a:r>
              <a:rPr lang="en-US" dirty="0"/>
              <a:t>For example, sound card driver may trigger DMA operation to play music.</a:t>
            </a:r>
          </a:p>
          <a:p>
            <a:pPr lvl="1"/>
            <a:r>
              <a:rPr lang="en-US" dirty="0"/>
              <a:t>Asynchronous DMA</a:t>
            </a:r>
          </a:p>
          <a:p>
            <a:pPr lvl="2"/>
            <a:r>
              <a:rPr lang="en-US" dirty="0"/>
              <a:t>The DMA operation is caused by devices (hardware).</a:t>
            </a:r>
          </a:p>
          <a:p>
            <a:pPr lvl="2"/>
            <a:r>
              <a:rPr lang="en-US" dirty="0"/>
              <a:t>For example, network card use DMA operation to load data into memory and interrupt CPU for further manipulation.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p:txBody>
          <a:bodyPr/>
          <a:lstStyle/>
          <a:p>
            <a:r>
              <a:rPr lang="en-US" dirty="0"/>
              <a:t>What is PCI ?</a:t>
            </a:r>
          </a:p>
          <a:p>
            <a:pPr lvl="1"/>
            <a:r>
              <a:rPr lang="en-US" dirty="0"/>
              <a:t>PCI (Peripheral Component Interconnect) is a computer bus for attaching hardware devices.</a:t>
            </a:r>
          </a:p>
          <a:p>
            <a:pPr lvl="1"/>
            <a:r>
              <a:rPr lang="en-US" dirty="0"/>
              <a:t>Typical PCI cards used include :</a:t>
            </a:r>
          </a:p>
          <a:p>
            <a:pPr lvl="2"/>
            <a:r>
              <a:rPr lang="en-US" dirty="0"/>
              <a:t>Network cards, sound cards, modems</a:t>
            </a:r>
          </a:p>
          <a:p>
            <a:pPr lvl="2"/>
            <a:r>
              <a:rPr lang="en-US" dirty="0"/>
              <a:t>Extra ports such as USB or serial, TV tuner cards and disk controllers.</a:t>
            </a:r>
            <a:br>
              <a:rPr lang="en-US" dirty="0"/>
            </a:br>
            <a:endParaRPr lang="en-US" dirty="0"/>
          </a:p>
          <a:p>
            <a:r>
              <a:rPr lang="en-US" dirty="0"/>
              <a:t>What is PCI Express ?</a:t>
            </a:r>
          </a:p>
          <a:p>
            <a:pPr lvl="1"/>
            <a:r>
              <a:rPr lang="en-US" dirty="0" err="1"/>
              <a:t>PCIe</a:t>
            </a:r>
            <a:r>
              <a:rPr lang="en-US" dirty="0"/>
              <a:t> is a computer expansion card standard designed to replace the older PCI, PCI-X, and AGP standards.</a:t>
            </a:r>
          </a:p>
          <a:p>
            <a:pPr lvl="1"/>
            <a:r>
              <a:rPr lang="en-US" dirty="0"/>
              <a:t>Its topology is based on point-to-point serial links, rather than a shared parallel bus architecture.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http://clicker.sourceforge.net/docs/teacup/pcidoc/Image1.gif"/>
          <p:cNvPicPr>
            <a:picLocks noChangeAspect="1" noChangeArrowheads="1"/>
          </p:cNvPicPr>
          <p:nvPr/>
        </p:nvPicPr>
        <p:blipFill>
          <a:blip r:embed="rId2" cstate="print"/>
          <a:srcRect r="3292"/>
          <a:stretch>
            <a:fillRect/>
          </a:stretch>
        </p:blipFill>
        <p:spPr bwMode="auto">
          <a:xfrm>
            <a:off x="4667250" y="3045606"/>
            <a:ext cx="4476750" cy="3659994"/>
          </a:xfrm>
          <a:prstGeom prst="rect">
            <a:avLst/>
          </a:prstGeom>
          <a:noFill/>
        </p:spPr>
      </p:pic>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a:xfrm>
            <a:off x="457200" y="1600201"/>
            <a:ext cx="8229600" cy="3048000"/>
          </a:xfrm>
        </p:spPr>
        <p:txBody>
          <a:bodyPr/>
          <a:lstStyle/>
          <a:p>
            <a:r>
              <a:rPr lang="en-US" dirty="0"/>
              <a:t>PCI based system build in a tree topology</a:t>
            </a:r>
          </a:p>
          <a:p>
            <a:pPr lvl="1"/>
            <a:r>
              <a:rPr lang="en-US" dirty="0"/>
              <a:t>PCI bus</a:t>
            </a:r>
          </a:p>
          <a:p>
            <a:pPr lvl="2"/>
            <a:r>
              <a:rPr lang="en-US" dirty="0"/>
              <a:t>Parallel connect devices and bridges</a:t>
            </a:r>
          </a:p>
          <a:p>
            <a:pPr lvl="1"/>
            <a:r>
              <a:rPr lang="en-US" dirty="0"/>
              <a:t>PCI-PCI Bridge</a:t>
            </a:r>
          </a:p>
          <a:p>
            <a:pPr lvl="2"/>
            <a:r>
              <a:rPr lang="en-US" dirty="0"/>
              <a:t>Connect two PCI buses</a:t>
            </a:r>
          </a:p>
          <a:p>
            <a:pPr lvl="2"/>
            <a:r>
              <a:rPr lang="en-US" dirty="0"/>
              <a:t>Become the root of lower bus</a:t>
            </a:r>
          </a:p>
          <a:p>
            <a:pPr lvl="1"/>
            <a:r>
              <a:rPr lang="en-US" dirty="0"/>
              <a:t>PCI-ISA Bridge</a:t>
            </a:r>
          </a:p>
          <a:p>
            <a:pPr lvl="2"/>
            <a:r>
              <a:rPr lang="en-US" dirty="0"/>
              <a:t>Connect to conventional ISA device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 &amp; PCI Express</a:t>
            </a:r>
          </a:p>
        </p:txBody>
      </p:sp>
      <p:sp>
        <p:nvSpPr>
          <p:cNvPr id="3" name="Content Placeholder 2"/>
          <p:cNvSpPr>
            <a:spLocks noGrp="1"/>
          </p:cNvSpPr>
          <p:nvPr>
            <p:ph idx="1"/>
          </p:nvPr>
        </p:nvSpPr>
        <p:spPr/>
        <p:txBody>
          <a:bodyPr/>
          <a:lstStyle/>
          <a:p>
            <a:r>
              <a:rPr lang="en-US" dirty="0" err="1"/>
              <a:t>PCIe</a:t>
            </a:r>
            <a:r>
              <a:rPr lang="en-US" dirty="0"/>
              <a:t> based system build in a point to point architecture</a:t>
            </a:r>
          </a:p>
          <a:p>
            <a:pPr lvl="1"/>
            <a:r>
              <a:rPr lang="en-US" dirty="0"/>
              <a:t>Root Complex</a:t>
            </a:r>
          </a:p>
          <a:p>
            <a:pPr lvl="2"/>
            <a:r>
              <a:rPr lang="en-US" dirty="0"/>
              <a:t>Similar to a host bridge in a PCI system, the root complex generates transaction requests on behalf of the processor, which is interconnected through a local bus.</a:t>
            </a:r>
          </a:p>
          <a:p>
            <a:pPr lvl="1"/>
            <a:r>
              <a:rPr lang="en-US" dirty="0"/>
              <a:t>Switch</a:t>
            </a:r>
          </a:p>
          <a:p>
            <a:pPr lvl="2"/>
            <a:r>
              <a:rPr lang="en-US" dirty="0"/>
              <a:t>Connect endpoint devices or other switches</a:t>
            </a:r>
          </a:p>
          <a:p>
            <a:pPr lvl="1"/>
            <a:r>
              <a:rPr lang="en-US" dirty="0"/>
              <a:t>Endpoint Device</a:t>
            </a:r>
          </a:p>
          <a:p>
            <a:pPr lvl="2"/>
            <a:r>
              <a:rPr lang="en-US" dirty="0"/>
              <a:t>Physical </a:t>
            </a:r>
            <a:r>
              <a:rPr lang="en-US" dirty="0" err="1"/>
              <a:t>PCIe</a:t>
            </a:r>
            <a:r>
              <a:rPr lang="en-US" dirty="0"/>
              <a:t> devices</a:t>
            </a:r>
          </a:p>
          <a:p>
            <a:pPr lvl="2"/>
            <a:r>
              <a:rPr lang="en-US" dirty="0"/>
              <a:t>Legacy PCI devices</a:t>
            </a:r>
          </a:p>
          <a:p>
            <a:pPr lvl="1"/>
            <a:r>
              <a:rPr lang="en-US" dirty="0"/>
              <a:t>PCI Express Bridge</a:t>
            </a:r>
          </a:p>
          <a:p>
            <a:pPr lvl="2"/>
            <a:r>
              <a:rPr lang="en-US" dirty="0"/>
              <a:t>Connect to other legacy</a:t>
            </a:r>
            <a:br>
              <a:rPr lang="en-US" dirty="0"/>
            </a:br>
            <a:r>
              <a:rPr lang="en-US" dirty="0"/>
              <a:t>subsystems</a:t>
            </a:r>
          </a:p>
        </p:txBody>
      </p:sp>
      <p:pic>
        <p:nvPicPr>
          <p:cNvPr id="114690" name="Picture 2" descr="http://www.latticesemi.com/images/img23125.gif"/>
          <p:cNvPicPr>
            <a:picLocks noChangeAspect="1" noChangeArrowheads="1"/>
          </p:cNvPicPr>
          <p:nvPr/>
        </p:nvPicPr>
        <p:blipFill>
          <a:blip r:embed="rId2" cstate="print"/>
          <a:srcRect/>
          <a:stretch>
            <a:fillRect/>
          </a:stretch>
        </p:blipFill>
        <p:spPr bwMode="auto">
          <a:xfrm>
            <a:off x="4171272" y="3733800"/>
            <a:ext cx="4820328" cy="275272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5486400" y="1371600"/>
            <a:ext cx="3414713" cy="501173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457200" y="1600200"/>
            <a:ext cx="4800600" cy="4525963"/>
          </a:xfrm>
        </p:spPr>
        <p:txBody>
          <a:bodyPr/>
          <a:lstStyle/>
          <a:p>
            <a:r>
              <a:rPr lang="en-US" dirty="0"/>
              <a:t>Implementation Layers :</a:t>
            </a:r>
          </a:p>
          <a:p>
            <a:pPr lvl="1"/>
            <a:r>
              <a:rPr lang="en-US" dirty="0"/>
              <a:t>System call</a:t>
            </a:r>
          </a:p>
          <a:p>
            <a:pPr lvl="2"/>
            <a:r>
              <a:rPr lang="en-US" dirty="0"/>
              <a:t>The interface between applications and guest OS.</a:t>
            </a:r>
          </a:p>
          <a:p>
            <a:pPr lvl="1"/>
            <a:r>
              <a:rPr lang="en-US" dirty="0"/>
              <a:t>Driver call</a:t>
            </a:r>
          </a:p>
          <a:p>
            <a:pPr lvl="2"/>
            <a:r>
              <a:rPr lang="en-US" dirty="0"/>
              <a:t>The interface between guest OS and IO device drivers.</a:t>
            </a:r>
          </a:p>
          <a:p>
            <a:pPr lvl="1"/>
            <a:r>
              <a:rPr lang="en-US" dirty="0"/>
              <a:t>IO operation</a:t>
            </a:r>
          </a:p>
          <a:p>
            <a:pPr lvl="2"/>
            <a:r>
              <a:rPr lang="en-US" dirty="0"/>
              <a:t>The interface between IO device driver of guest OS and virtualized hardware ( in VMM ).</a:t>
            </a:r>
          </a:p>
        </p:txBody>
      </p:sp>
      <p:sp>
        <p:nvSpPr>
          <p:cNvPr id="5" name="投影片編號版面配置區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5098-86BC-4F6C-89C0-0C9621EEE8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3B9328-39E1-4769-8E72-8791EC2DC3A7}"/>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06A7762C-5ACB-4052-8077-ECC5FC685C6E}"/>
              </a:ext>
            </a:extLst>
          </p:cNvPr>
          <p:cNvGraphicFramePr>
            <a:graphicFrameLocks noChangeAspect="1"/>
          </p:cNvGraphicFramePr>
          <p:nvPr>
            <p:extLst>
              <p:ext uri="{D42A27DB-BD31-4B8C-83A1-F6EECF244321}">
                <p14:modId xmlns:p14="http://schemas.microsoft.com/office/powerpoint/2010/main" val="1911032148"/>
              </p:ext>
            </p:extLst>
          </p:nvPr>
        </p:nvGraphicFramePr>
        <p:xfrm>
          <a:off x="414509" y="1828800"/>
          <a:ext cx="8272291" cy="4038600"/>
        </p:xfrm>
        <a:graphic>
          <a:graphicData uri="http://schemas.openxmlformats.org/presentationml/2006/ole">
            <mc:AlternateContent xmlns:mc="http://schemas.openxmlformats.org/markup-compatibility/2006">
              <mc:Choice xmlns:v="urn:schemas-microsoft-com:vml" Requires="v">
                <p:oleObj spid="_x0000_s5158" name="Bitmap Image" r:id="rId3" imgW="12900600" imgH="4975920" progId="Paint.Picture">
                  <p:embed/>
                </p:oleObj>
              </mc:Choice>
              <mc:Fallback>
                <p:oleObj name="Bitmap Image" r:id="rId3" imgW="12900600" imgH="4975920" progId="Paint.Picture">
                  <p:embed/>
                  <p:pic>
                    <p:nvPicPr>
                      <p:cNvPr id="0" name=""/>
                      <p:cNvPicPr/>
                      <p:nvPr/>
                    </p:nvPicPr>
                    <p:blipFill>
                      <a:blip r:embed="rId4"/>
                      <a:stretch>
                        <a:fillRect/>
                      </a:stretch>
                    </p:blipFill>
                    <p:spPr>
                      <a:xfrm>
                        <a:off x="414509" y="1828800"/>
                        <a:ext cx="8272291" cy="4038600"/>
                      </a:xfrm>
                      <a:prstGeom prst="rect">
                        <a:avLst/>
                      </a:prstGeom>
                    </p:spPr>
                  </p:pic>
                </p:oleObj>
              </mc:Fallback>
            </mc:AlternateContent>
          </a:graphicData>
        </a:graphic>
      </p:graphicFrame>
    </p:spTree>
    <p:extLst>
      <p:ext uri="{BB962C8B-B14F-4D97-AF65-F5344CB8AC3E}">
        <p14:creationId xmlns:p14="http://schemas.microsoft.com/office/powerpoint/2010/main" val="3898872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5029200" y="1371600"/>
            <a:ext cx="3425825" cy="50228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228600" y="1447800"/>
            <a:ext cx="4267200" cy="4876800"/>
          </a:xfrm>
        </p:spPr>
        <p:txBody>
          <a:bodyPr>
            <a:normAutofit/>
          </a:bodyPr>
          <a:lstStyle/>
          <a:p>
            <a:r>
              <a:rPr lang="en-US" dirty="0"/>
              <a:t>In </a:t>
            </a:r>
            <a:r>
              <a:rPr lang="en-US" b="1" dirty="0"/>
              <a:t>system call </a:t>
            </a:r>
            <a:r>
              <a:rPr lang="en-US" dirty="0"/>
              <a:t>level :</a:t>
            </a:r>
          </a:p>
          <a:p>
            <a:pPr lvl="1"/>
            <a:r>
              <a:rPr lang="en-US" dirty="0"/>
              <a:t>When an application invokes a system call, the system call will be trapped to VMM first.</a:t>
            </a:r>
          </a:p>
          <a:p>
            <a:pPr lvl="1"/>
            <a:r>
              <a:rPr lang="en-US" dirty="0"/>
              <a:t>VMM intercepts system calls, and maintains shadowed IO system call routines to simulate functionalities.</a:t>
            </a:r>
          </a:p>
          <a:p>
            <a:pPr lvl="1"/>
            <a:r>
              <a:rPr lang="en-US" dirty="0"/>
              <a:t>After simulation, the control goes back to the application in gust OS.</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30</a:t>
            </a:fld>
            <a:endParaRPr lang="en-US"/>
          </a:p>
        </p:txBody>
      </p:sp>
      <p:pic>
        <p:nvPicPr>
          <p:cNvPr id="1028" name="Picture 4"/>
          <p:cNvPicPr>
            <a:picLocks noChangeAspect="1" noChangeArrowheads="1"/>
          </p:cNvPicPr>
          <p:nvPr/>
        </p:nvPicPr>
        <p:blipFill>
          <a:blip r:embed="rId3" cstate="print"/>
          <a:srcRect/>
          <a:stretch>
            <a:fillRect/>
          </a:stretch>
        </p:blipFill>
        <p:spPr bwMode="auto">
          <a:xfrm>
            <a:off x="4460240" y="1550670"/>
            <a:ext cx="4657725" cy="4743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5178425" y="1371600"/>
            <a:ext cx="3432175" cy="50228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152400" y="1600200"/>
            <a:ext cx="4953000" cy="4525963"/>
          </a:xfrm>
        </p:spPr>
        <p:txBody>
          <a:bodyPr>
            <a:normAutofit/>
          </a:bodyPr>
          <a:lstStyle/>
          <a:p>
            <a:r>
              <a:rPr lang="en-US" dirty="0"/>
              <a:t>In </a:t>
            </a:r>
            <a:r>
              <a:rPr lang="en-US" b="1" dirty="0"/>
              <a:t>device driver call </a:t>
            </a:r>
            <a:r>
              <a:rPr lang="en-US" dirty="0"/>
              <a:t>level :</a:t>
            </a:r>
          </a:p>
          <a:p>
            <a:pPr lvl="1"/>
            <a:r>
              <a:rPr lang="en-US" dirty="0"/>
              <a:t>Adopt the </a:t>
            </a:r>
            <a:r>
              <a:rPr lang="en-US" dirty="0" err="1"/>
              <a:t>para</a:t>
            </a:r>
            <a:r>
              <a:rPr lang="en-US" dirty="0"/>
              <a:t>-virtualization technique, which means the IO device driver in guest OS should be modified.</a:t>
            </a:r>
          </a:p>
          <a:p>
            <a:pPr lvl="1"/>
            <a:r>
              <a:rPr lang="en-US" dirty="0"/>
              <a:t>The IO operation is invoked by means of hyper-call between the modified device driver and VMM IO component.</a:t>
            </a:r>
            <a:br>
              <a:rPr lang="en-US" dirty="0"/>
            </a:br>
            <a:endParaRPr lang="en-US" dirty="0"/>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31</a:t>
            </a:fld>
            <a:endParaRPr lang="en-US"/>
          </a:p>
        </p:txBody>
      </p:sp>
      <p:pic>
        <p:nvPicPr>
          <p:cNvPr id="2052" name="Picture 4"/>
          <p:cNvPicPr>
            <a:picLocks noChangeAspect="1" noChangeArrowheads="1"/>
          </p:cNvPicPr>
          <p:nvPr/>
        </p:nvPicPr>
        <p:blipFill>
          <a:blip r:embed="rId3" cstate="print"/>
          <a:srcRect/>
          <a:stretch>
            <a:fillRect/>
          </a:stretch>
        </p:blipFill>
        <p:spPr bwMode="auto">
          <a:xfrm>
            <a:off x="5059680" y="3647440"/>
            <a:ext cx="3627437" cy="265271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81600" y="1371600"/>
            <a:ext cx="3425825" cy="50228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IO Virtualization</a:t>
            </a:r>
          </a:p>
        </p:txBody>
      </p:sp>
      <p:sp>
        <p:nvSpPr>
          <p:cNvPr id="3" name="Content Placeholder 2"/>
          <p:cNvSpPr>
            <a:spLocks noGrp="1"/>
          </p:cNvSpPr>
          <p:nvPr>
            <p:ph idx="1"/>
          </p:nvPr>
        </p:nvSpPr>
        <p:spPr>
          <a:xfrm>
            <a:off x="152400" y="1600200"/>
            <a:ext cx="4724400" cy="4800600"/>
          </a:xfrm>
        </p:spPr>
        <p:txBody>
          <a:bodyPr>
            <a:normAutofit fontScale="92500" lnSpcReduction="10000"/>
          </a:bodyPr>
          <a:lstStyle/>
          <a:p>
            <a:r>
              <a:rPr lang="en-US" dirty="0"/>
              <a:t>In </a:t>
            </a:r>
            <a:r>
              <a:rPr lang="en-US" b="1" dirty="0"/>
              <a:t>IO operation </a:t>
            </a:r>
            <a:r>
              <a:rPr lang="en-US" dirty="0"/>
              <a:t>level, </a:t>
            </a:r>
            <a:br>
              <a:rPr lang="en-US" dirty="0"/>
            </a:br>
            <a:r>
              <a:rPr lang="en-US" dirty="0"/>
              <a:t>two approaches :</a:t>
            </a:r>
          </a:p>
          <a:p>
            <a:pPr lvl="1"/>
            <a:r>
              <a:rPr lang="en-US" dirty="0"/>
              <a:t>Memory mapped IO </a:t>
            </a:r>
          </a:p>
          <a:p>
            <a:pPr lvl="2"/>
            <a:r>
              <a:rPr lang="en-US" dirty="0"/>
              <a:t>Loads/stores to specific region of real memory are interpreted as command to devices.</a:t>
            </a:r>
          </a:p>
          <a:p>
            <a:pPr lvl="2"/>
            <a:r>
              <a:rPr lang="en-US" dirty="0"/>
              <a:t>The memory mapped IO region is protected.</a:t>
            </a:r>
          </a:p>
          <a:p>
            <a:pPr lvl="1"/>
            <a:r>
              <a:rPr lang="en-US" dirty="0"/>
              <a:t>Port mapped IO</a:t>
            </a:r>
          </a:p>
          <a:p>
            <a:pPr lvl="2"/>
            <a:r>
              <a:rPr lang="en-US" dirty="0"/>
              <a:t>Special input/output instructions with special addresses.</a:t>
            </a:r>
          </a:p>
          <a:p>
            <a:pPr lvl="2"/>
            <a:r>
              <a:rPr lang="en-US" dirty="0"/>
              <a:t>The IO instructions are privileged .</a:t>
            </a:r>
            <a:br>
              <a:rPr lang="en-US" dirty="0"/>
            </a:br>
            <a:endParaRPr lang="en-US" dirty="0"/>
          </a:p>
          <a:p>
            <a:r>
              <a:rPr lang="en-US" dirty="0"/>
              <a:t>Due to the privileged nature, these IO operations will be trapped to the VMM.</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32</a:t>
            </a:fld>
            <a:endParaRPr lang="en-US"/>
          </a:p>
        </p:txBody>
      </p:sp>
      <p:pic>
        <p:nvPicPr>
          <p:cNvPr id="3075" name="Picture 3"/>
          <p:cNvPicPr>
            <a:picLocks noChangeAspect="1" noChangeArrowheads="1"/>
          </p:cNvPicPr>
          <p:nvPr/>
        </p:nvPicPr>
        <p:blipFill>
          <a:blip r:embed="rId3" cstate="print"/>
          <a:srcRect/>
          <a:stretch>
            <a:fillRect/>
          </a:stretch>
        </p:blipFill>
        <p:spPr bwMode="auto">
          <a:xfrm>
            <a:off x="4628515" y="3779520"/>
            <a:ext cx="4505325" cy="25050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lstStyle/>
          <a:p>
            <a:r>
              <a:rPr lang="en-US" dirty="0"/>
              <a:t>Overview</a:t>
            </a:r>
          </a:p>
          <a:p>
            <a:r>
              <a:rPr lang="en-US" dirty="0">
                <a:solidFill>
                  <a:srgbClr val="C00000"/>
                </a:solidFill>
              </a:rPr>
              <a:t>Device Model</a:t>
            </a:r>
          </a:p>
          <a:p>
            <a:r>
              <a:rPr lang="en-US" dirty="0"/>
              <a:t>Hardware Assistance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a:xfrm>
            <a:off x="457200" y="1600200"/>
            <a:ext cx="8229600" cy="4876799"/>
          </a:xfrm>
        </p:spPr>
        <p:txBody>
          <a:bodyPr/>
          <a:lstStyle/>
          <a:p>
            <a:r>
              <a:rPr lang="en-US" dirty="0"/>
              <a:t>Focus on IO operation level implementation.</a:t>
            </a:r>
          </a:p>
          <a:p>
            <a:pPr lvl="1"/>
            <a:r>
              <a:rPr lang="en-US" dirty="0"/>
              <a:t>This is an approach of full virtualization.</a:t>
            </a:r>
          </a:p>
          <a:p>
            <a:r>
              <a:rPr lang="en-US" dirty="0"/>
              <a:t>Logic relation between guest OS and VMM :</a:t>
            </a:r>
          </a:p>
          <a:p>
            <a:pPr lvl="1"/>
            <a:r>
              <a:rPr lang="en-US" dirty="0"/>
              <a:t>VMM intercepts IO operations from guest OS.</a:t>
            </a:r>
          </a:p>
          <a:p>
            <a:pPr lvl="1"/>
            <a:r>
              <a:rPr lang="en-US" dirty="0"/>
              <a:t>Pass these operations to device model on a running platform.</a:t>
            </a:r>
          </a:p>
          <a:p>
            <a:pPr lvl="1"/>
            <a:r>
              <a:rPr lang="en-US" dirty="0"/>
              <a:t>Device model needs to emulate</a:t>
            </a:r>
            <a:br>
              <a:rPr lang="en-US" dirty="0"/>
            </a:br>
            <a:r>
              <a:rPr lang="en-US" dirty="0"/>
              <a:t>the IO operation interfaces.</a:t>
            </a:r>
          </a:p>
          <a:p>
            <a:pPr lvl="2"/>
            <a:r>
              <a:rPr lang="en-US" dirty="0"/>
              <a:t>Port mapped IO</a:t>
            </a:r>
          </a:p>
          <a:p>
            <a:pPr lvl="2"/>
            <a:r>
              <a:rPr lang="en-US" dirty="0"/>
              <a:t>Memory mapped IO</a:t>
            </a:r>
          </a:p>
          <a:p>
            <a:pPr lvl="2"/>
            <a:r>
              <a:rPr lang="en-US" dirty="0"/>
              <a:t>DMA</a:t>
            </a:r>
          </a:p>
          <a:p>
            <a:pPr lvl="2"/>
            <a:r>
              <a:rPr lang="en-US" dirty="0"/>
              <a:t>... etc.</a:t>
            </a:r>
          </a:p>
          <a:p>
            <a:pPr lvl="1"/>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5038725" y="3810000"/>
            <a:ext cx="3571875" cy="27559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4724400" y="3200400"/>
            <a:ext cx="4058634" cy="3017520"/>
          </a:xfrm>
          <a:prstGeom prst="rect">
            <a:avLst/>
          </a:prstGeom>
          <a:noFill/>
          <a:ln w="9525">
            <a:noFill/>
            <a:miter lim="800000"/>
            <a:headEnd/>
            <a:tailEnd/>
          </a:ln>
          <a:effectLst/>
        </p:spPr>
      </p:pic>
      <p:pic>
        <p:nvPicPr>
          <p:cNvPr id="116739" name="Picture 3"/>
          <p:cNvPicPr>
            <a:picLocks noChangeAspect="1" noChangeArrowheads="1"/>
          </p:cNvPicPr>
          <p:nvPr/>
        </p:nvPicPr>
        <p:blipFill>
          <a:blip r:embed="rId3" cstate="print"/>
          <a:srcRect/>
          <a:stretch>
            <a:fillRect/>
          </a:stretch>
        </p:blipFill>
        <p:spPr bwMode="auto">
          <a:xfrm>
            <a:off x="386366" y="3200400"/>
            <a:ext cx="4058634" cy="301752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p:txBody>
          <a:bodyPr/>
          <a:lstStyle/>
          <a:p>
            <a:r>
              <a:rPr lang="en-US" dirty="0"/>
              <a:t>Two different implementations of </a:t>
            </a:r>
            <a:r>
              <a:rPr lang="en-US" altLang="zh-TW" dirty="0"/>
              <a:t>device model </a:t>
            </a:r>
            <a:r>
              <a:rPr lang="en-US" dirty="0"/>
              <a:t> :</a:t>
            </a:r>
          </a:p>
          <a:p>
            <a:pPr marL="822960" lvl="1" indent="-365760">
              <a:buFont typeface="+mj-lt"/>
              <a:buAutoNum type="arabicPeriod"/>
            </a:pPr>
            <a:r>
              <a:rPr lang="en-US" dirty="0"/>
              <a:t>Device model is implemented as part of VMM.</a:t>
            </a:r>
          </a:p>
          <a:p>
            <a:pPr marL="822960" lvl="1" indent="-365760">
              <a:buFont typeface="+mj-lt"/>
              <a:buAutoNum type="arabicPeriod"/>
            </a:pPr>
            <a:r>
              <a:rPr lang="en-US" dirty="0"/>
              <a:t>Device model is running in user space as a stand alone service.</a:t>
            </a:r>
          </a:p>
        </p:txBody>
      </p:sp>
      <p:sp>
        <p:nvSpPr>
          <p:cNvPr id="7" name="TextBox 6"/>
          <p:cNvSpPr txBox="1"/>
          <p:nvPr/>
        </p:nvSpPr>
        <p:spPr>
          <a:xfrm>
            <a:off x="1335932" y="6183868"/>
            <a:ext cx="2159502"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Type 1 Virtualization</a:t>
            </a:r>
          </a:p>
        </p:txBody>
      </p:sp>
      <p:sp>
        <p:nvSpPr>
          <p:cNvPr id="8" name="TextBox 7"/>
          <p:cNvSpPr txBox="1"/>
          <p:nvPr/>
        </p:nvSpPr>
        <p:spPr>
          <a:xfrm>
            <a:off x="5673966" y="6183868"/>
            <a:ext cx="2159502"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Type 2 Virtualization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Model</a:t>
            </a:r>
          </a:p>
        </p:txBody>
      </p:sp>
      <p:sp>
        <p:nvSpPr>
          <p:cNvPr id="3" name="Content Placeholder 2"/>
          <p:cNvSpPr>
            <a:spLocks noGrp="1"/>
          </p:cNvSpPr>
          <p:nvPr>
            <p:ph idx="1"/>
          </p:nvPr>
        </p:nvSpPr>
        <p:spPr/>
        <p:txBody>
          <a:bodyPr/>
          <a:lstStyle/>
          <a:p>
            <a:r>
              <a:rPr lang="en-US" dirty="0"/>
              <a:t>IO virtualization flow</a:t>
            </a:r>
          </a:p>
          <a:p>
            <a:pPr lvl="1"/>
            <a:r>
              <a:rPr lang="en-US" dirty="0"/>
              <a:t>Initialization – device discovery</a:t>
            </a:r>
          </a:p>
          <a:p>
            <a:pPr lvl="2"/>
            <a:r>
              <a:rPr lang="en-US" dirty="0"/>
              <a:t>VMM will make guest OS discover the virtualized IO devices.</a:t>
            </a:r>
          </a:p>
          <a:p>
            <a:pPr lvl="2"/>
            <a:r>
              <a:rPr lang="en-US" dirty="0"/>
              <a:t>Then guest OS will load the corresponding device driver.</a:t>
            </a:r>
          </a:p>
          <a:p>
            <a:pPr lvl="1"/>
            <a:r>
              <a:rPr lang="en-US" dirty="0"/>
              <a:t>Operation – access interception</a:t>
            </a:r>
          </a:p>
          <a:p>
            <a:pPr lvl="2"/>
            <a:r>
              <a:rPr lang="en-US" dirty="0"/>
              <a:t>When guest OS executes IO operations, VMM will intercept those accesses.</a:t>
            </a:r>
          </a:p>
          <a:p>
            <a:pPr lvl="2"/>
            <a:r>
              <a:rPr lang="en-US" dirty="0"/>
              <a:t>After virtual device operations, VMM returns the control to guest OS.</a:t>
            </a:r>
          </a:p>
          <a:p>
            <a:pPr lvl="1"/>
            <a:r>
              <a:rPr lang="en-US" dirty="0"/>
              <a:t>Virtualization – device virtualization</a:t>
            </a:r>
          </a:p>
          <a:p>
            <a:pPr lvl="2"/>
            <a:r>
              <a:rPr lang="en-US" dirty="0"/>
              <a:t>Device model should emulate the real electronic logic to satisfy all device interface definition and its effects.</a:t>
            </a:r>
          </a:p>
          <a:p>
            <a:pPr lvl="2"/>
            <a:r>
              <a:rPr lang="en-US" dirty="0"/>
              <a:t>VMM may share physical devices to all virtual machines.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Discovery</a:t>
            </a:r>
          </a:p>
        </p:txBody>
      </p:sp>
      <p:sp>
        <p:nvSpPr>
          <p:cNvPr id="3" name="Content Placeholder 2"/>
          <p:cNvSpPr>
            <a:spLocks noGrp="1"/>
          </p:cNvSpPr>
          <p:nvPr>
            <p:ph idx="1"/>
          </p:nvPr>
        </p:nvSpPr>
        <p:spPr>
          <a:xfrm>
            <a:off x="457200" y="1600200"/>
            <a:ext cx="8229600" cy="4953000"/>
          </a:xfrm>
        </p:spPr>
        <p:txBody>
          <a:bodyPr>
            <a:noAutofit/>
          </a:bodyPr>
          <a:lstStyle/>
          <a:p>
            <a:r>
              <a:rPr lang="en-US" dirty="0" err="1"/>
              <a:t>Virtualize</a:t>
            </a:r>
            <a:r>
              <a:rPr lang="en-US" dirty="0"/>
              <a:t> physical bus devices</a:t>
            </a:r>
          </a:p>
          <a:p>
            <a:pPr lvl="1"/>
            <a:r>
              <a:rPr lang="en-US" dirty="0"/>
              <a:t>Non-enumerable physical device</a:t>
            </a:r>
          </a:p>
          <a:p>
            <a:pPr lvl="2"/>
            <a:r>
              <a:rPr lang="en-US" dirty="0"/>
              <a:t>These devices have their own hard-coded numbers.</a:t>
            </a:r>
          </a:p>
          <a:p>
            <a:pPr lvl="2"/>
            <a:r>
              <a:rPr lang="en-US" dirty="0"/>
              <a:t>VMM should setup some status information on the virtual device ports.</a:t>
            </a:r>
          </a:p>
          <a:p>
            <a:pPr lvl="2"/>
            <a:r>
              <a:rPr lang="en-US" dirty="0"/>
              <a:t>For example, PS/2 keyboard and mouse.</a:t>
            </a:r>
          </a:p>
          <a:p>
            <a:pPr lvl="1"/>
            <a:r>
              <a:rPr lang="en-US" dirty="0"/>
              <a:t>Enumerable physical device</a:t>
            </a:r>
          </a:p>
          <a:p>
            <a:pPr lvl="2"/>
            <a:r>
              <a:rPr lang="en-US" dirty="0"/>
              <a:t>These devices defined a complete device discover method.</a:t>
            </a:r>
          </a:p>
          <a:p>
            <a:pPr lvl="2"/>
            <a:r>
              <a:rPr lang="en-US" dirty="0"/>
              <a:t>VMM have to emulate not only the device itself, but the bus behavior.</a:t>
            </a:r>
          </a:p>
          <a:p>
            <a:pPr lvl="2"/>
            <a:r>
              <a:rPr lang="en-US" dirty="0"/>
              <a:t>For example, PCI or PCI express devices.</a:t>
            </a:r>
            <a:br>
              <a:rPr lang="en-US" dirty="0"/>
            </a:br>
            <a:endParaRPr lang="en-US" dirty="0"/>
          </a:p>
          <a:p>
            <a:r>
              <a:rPr lang="en-US" dirty="0" err="1"/>
              <a:t>Virtualize</a:t>
            </a:r>
            <a:r>
              <a:rPr lang="en-US" dirty="0"/>
              <a:t> non-exist devices</a:t>
            </a:r>
          </a:p>
          <a:p>
            <a:pPr lvl="1"/>
            <a:r>
              <a:rPr lang="en-US" dirty="0"/>
              <a:t>VMM must define and emulate all functions of these devices</a:t>
            </a:r>
          </a:p>
          <a:p>
            <a:pPr lvl="2"/>
            <a:r>
              <a:rPr lang="en-US" dirty="0"/>
              <a:t>VMM may define them as either non-enumerable or enumerable devices.</a:t>
            </a:r>
          </a:p>
          <a:p>
            <a:pPr lvl="2"/>
            <a:r>
              <a:rPr lang="en-US" dirty="0"/>
              <a:t>Guest OS needs to load some new drivers of these virtual devices.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Interception</a:t>
            </a:r>
          </a:p>
        </p:txBody>
      </p:sp>
      <p:sp>
        <p:nvSpPr>
          <p:cNvPr id="3" name="Content Placeholder 2"/>
          <p:cNvSpPr>
            <a:spLocks noGrp="1"/>
          </p:cNvSpPr>
          <p:nvPr>
            <p:ph idx="1"/>
          </p:nvPr>
        </p:nvSpPr>
        <p:spPr/>
        <p:txBody>
          <a:bodyPr>
            <a:noAutofit/>
          </a:bodyPr>
          <a:lstStyle/>
          <a:p>
            <a:r>
              <a:rPr lang="en-US" dirty="0"/>
              <a:t>After virtual device discovered by guest OS, VMM has to intercept and control all the IO operations from guest OS.</a:t>
            </a:r>
            <a:br>
              <a:rPr lang="en-US" dirty="0"/>
            </a:br>
            <a:endParaRPr lang="en-US" sz="1600" dirty="0"/>
          </a:p>
          <a:p>
            <a:r>
              <a:rPr lang="en-US" dirty="0"/>
              <a:t>Port mapped IO operation</a:t>
            </a:r>
          </a:p>
          <a:p>
            <a:pPr lvl="1"/>
            <a:r>
              <a:rPr lang="en-US" dirty="0"/>
              <a:t>Direct device assignment</a:t>
            </a:r>
          </a:p>
          <a:p>
            <a:pPr lvl="2"/>
            <a:r>
              <a:rPr lang="en-US" dirty="0"/>
              <a:t>VMM should turn </a:t>
            </a:r>
            <a:r>
              <a:rPr lang="en-US" b="1" i="1" dirty="0"/>
              <a:t>ON</a:t>
            </a:r>
            <a:r>
              <a:rPr lang="en-US" dirty="0"/>
              <a:t> the physical IO bitmap.</a:t>
            </a:r>
          </a:p>
          <a:p>
            <a:pPr lvl="2"/>
            <a:r>
              <a:rPr lang="en-US" dirty="0"/>
              <a:t>All the IO instructions (</a:t>
            </a:r>
            <a:r>
              <a:rPr lang="en-US" sz="1600" b="1" dirty="0">
                <a:latin typeface="Consolas" pitchFamily="49" charset="0"/>
                <a:cs typeface="Consolas" pitchFamily="49" charset="0"/>
              </a:rPr>
              <a:t>IN</a:t>
            </a:r>
            <a:r>
              <a:rPr lang="en-US" dirty="0"/>
              <a:t>/</a:t>
            </a:r>
            <a:r>
              <a:rPr lang="en-US" sz="1600" b="1" dirty="0">
                <a:latin typeface="Consolas" pitchFamily="49" charset="0"/>
                <a:cs typeface="Consolas" pitchFamily="49" charset="0"/>
              </a:rPr>
              <a:t>OUT</a:t>
            </a:r>
            <a:r>
              <a:rPr lang="en-US" dirty="0"/>
              <a:t>) from guest OS will be directly performed onto hardware without VMM intervention.</a:t>
            </a:r>
          </a:p>
          <a:p>
            <a:pPr lvl="1"/>
            <a:r>
              <a:rPr lang="en-US" dirty="0"/>
              <a:t>Indirect device assignment</a:t>
            </a:r>
          </a:p>
          <a:p>
            <a:pPr lvl="2"/>
            <a:r>
              <a:rPr lang="en-US" dirty="0"/>
              <a:t>VMM should turn </a:t>
            </a:r>
            <a:r>
              <a:rPr lang="en-US" b="1" i="1" dirty="0"/>
              <a:t>OFF</a:t>
            </a:r>
            <a:r>
              <a:rPr lang="en-US" dirty="0"/>
              <a:t> the physical IO bitmap.</a:t>
            </a:r>
          </a:p>
          <a:p>
            <a:pPr lvl="2"/>
            <a:r>
              <a:rPr lang="en-US" dirty="0"/>
              <a:t>All the IO instructions from guest OS will be intercepted by VMM and forward to physical hardware.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Interception</a:t>
            </a:r>
          </a:p>
        </p:txBody>
      </p:sp>
      <p:sp>
        <p:nvSpPr>
          <p:cNvPr id="3" name="Content Placeholder 2"/>
          <p:cNvSpPr>
            <a:spLocks noGrp="1"/>
          </p:cNvSpPr>
          <p:nvPr>
            <p:ph idx="1"/>
          </p:nvPr>
        </p:nvSpPr>
        <p:spPr>
          <a:xfrm>
            <a:off x="457200" y="1447800"/>
            <a:ext cx="8229600" cy="5029200"/>
          </a:xfrm>
        </p:spPr>
        <p:txBody>
          <a:bodyPr/>
          <a:lstStyle/>
          <a:p>
            <a:r>
              <a:rPr lang="en-US" dirty="0"/>
              <a:t>Memory mapped IO operation</a:t>
            </a:r>
          </a:p>
          <a:p>
            <a:pPr lvl="1"/>
            <a:r>
              <a:rPr lang="en-US" dirty="0"/>
              <a:t>Direct device assignment</a:t>
            </a:r>
          </a:p>
          <a:p>
            <a:pPr lvl="2"/>
            <a:r>
              <a:rPr lang="en-US" dirty="0"/>
              <a:t>VMM should use the shadow page table to map IO device addressing space of guest OS to the space of host.</a:t>
            </a:r>
          </a:p>
          <a:p>
            <a:pPr lvl="2"/>
            <a:r>
              <a:rPr lang="en-US" dirty="0"/>
              <a:t>Then all the IO operations from guest OS will not be intercepted.</a:t>
            </a:r>
          </a:p>
          <a:p>
            <a:pPr lvl="1"/>
            <a:r>
              <a:rPr lang="en-US" dirty="0"/>
              <a:t>Indirect device assignment</a:t>
            </a:r>
          </a:p>
          <a:p>
            <a:pPr lvl="2"/>
            <a:r>
              <a:rPr lang="en-US" dirty="0"/>
              <a:t>VMM should make the all entries of the IO device addressing space in the shadow page table to be invalid.</a:t>
            </a:r>
          </a:p>
          <a:p>
            <a:pPr lvl="2"/>
            <a:r>
              <a:rPr lang="en-US" dirty="0"/>
              <a:t>When guest OS access those addressing space, it will introduce the page fault which trap CPU to VMM for device emulation.</a:t>
            </a:r>
          </a:p>
          <a:p>
            <a:r>
              <a:rPr lang="en-US" dirty="0"/>
              <a:t>DMA mechanism</a:t>
            </a:r>
          </a:p>
          <a:p>
            <a:pPr lvl="1"/>
            <a:r>
              <a:rPr lang="en-US" dirty="0"/>
              <a:t>Address remapping</a:t>
            </a:r>
          </a:p>
          <a:p>
            <a:pPr lvl="2"/>
            <a:r>
              <a:rPr lang="en-US" dirty="0"/>
              <a:t>Because the device driver in the guest OS does not know the host physical address, VMM needs to remap the DMA target </a:t>
            </a:r>
            <a:r>
              <a:rPr lang="en-US" altLang="zh-TW" dirty="0"/>
              <a:t>automatically</a:t>
            </a:r>
            <a:r>
              <a:rPr lang="en-US" dirty="0"/>
              <a:t> when intercepting guest OS.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D2C5-1CDB-4811-B40C-E529E10A8B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D7526F-584B-4808-A4F6-A0B051E886C5}"/>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C6C23E50-21DA-4B54-BE8D-C88286EE2B47}"/>
              </a:ext>
            </a:extLst>
          </p:cNvPr>
          <p:cNvGraphicFramePr>
            <a:graphicFrameLocks noChangeAspect="1"/>
          </p:cNvGraphicFramePr>
          <p:nvPr>
            <p:extLst>
              <p:ext uri="{D42A27DB-BD31-4B8C-83A1-F6EECF244321}">
                <p14:modId xmlns:p14="http://schemas.microsoft.com/office/powerpoint/2010/main" val="2780893888"/>
              </p:ext>
            </p:extLst>
          </p:nvPr>
        </p:nvGraphicFramePr>
        <p:xfrm>
          <a:off x="685800" y="1635967"/>
          <a:ext cx="8153400" cy="4652110"/>
        </p:xfrm>
        <a:graphic>
          <a:graphicData uri="http://schemas.openxmlformats.org/presentationml/2006/ole">
            <mc:AlternateContent xmlns:mc="http://schemas.openxmlformats.org/markup-compatibility/2006">
              <mc:Choice xmlns:v="urn:schemas-microsoft-com:vml" Requires="v">
                <p:oleObj spid="_x0000_s6182" name="Bitmap Image" r:id="rId3" imgW="13388400" imgH="7658280" progId="Paint.Picture">
                  <p:embed/>
                </p:oleObj>
              </mc:Choice>
              <mc:Fallback>
                <p:oleObj name="Bitmap Image" r:id="rId3" imgW="13388400" imgH="7658280" progId="Paint.Picture">
                  <p:embed/>
                  <p:pic>
                    <p:nvPicPr>
                      <p:cNvPr id="0" name=""/>
                      <p:cNvPicPr/>
                      <p:nvPr/>
                    </p:nvPicPr>
                    <p:blipFill>
                      <a:blip r:embed="rId4"/>
                      <a:stretch>
                        <a:fillRect/>
                      </a:stretch>
                    </p:blipFill>
                    <p:spPr>
                      <a:xfrm>
                        <a:off x="685800" y="1635967"/>
                        <a:ext cx="8153400" cy="4652110"/>
                      </a:xfrm>
                      <a:prstGeom prst="rect">
                        <a:avLst/>
                      </a:prstGeom>
                    </p:spPr>
                  </p:pic>
                </p:oleObj>
              </mc:Fallback>
            </mc:AlternateContent>
          </a:graphicData>
        </a:graphic>
      </p:graphicFrame>
    </p:spTree>
    <p:extLst>
      <p:ext uri="{BB962C8B-B14F-4D97-AF65-F5344CB8AC3E}">
        <p14:creationId xmlns:p14="http://schemas.microsoft.com/office/powerpoint/2010/main" val="3757445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p:txBody>
          <a:bodyPr/>
          <a:lstStyle/>
          <a:p>
            <a:r>
              <a:rPr lang="en-US" dirty="0"/>
              <a:t>IO device types :</a:t>
            </a:r>
          </a:p>
          <a:p>
            <a:pPr lvl="1"/>
            <a:r>
              <a:rPr lang="en-US" dirty="0"/>
              <a:t>Dedicated device</a:t>
            </a:r>
          </a:p>
          <a:p>
            <a:pPr lvl="2"/>
            <a:r>
              <a:rPr lang="en-US" dirty="0"/>
              <a:t>Ex : displayer, mouse, keyboard …etc.</a:t>
            </a:r>
          </a:p>
          <a:p>
            <a:pPr lvl="1"/>
            <a:r>
              <a:rPr lang="en-US" dirty="0"/>
              <a:t>Partitioned device</a:t>
            </a:r>
          </a:p>
          <a:p>
            <a:pPr lvl="2"/>
            <a:r>
              <a:rPr lang="en-US" dirty="0"/>
              <a:t>Ex : disk, tape …etc</a:t>
            </a:r>
          </a:p>
          <a:p>
            <a:pPr lvl="1"/>
            <a:r>
              <a:rPr lang="en-US" dirty="0"/>
              <a:t>Shared device</a:t>
            </a:r>
          </a:p>
          <a:p>
            <a:pPr lvl="2"/>
            <a:r>
              <a:rPr lang="en-US" dirty="0"/>
              <a:t>Ex : network card, graphic card …etc.</a:t>
            </a:r>
          </a:p>
          <a:p>
            <a:pPr lvl="1"/>
            <a:r>
              <a:rPr lang="en-US" dirty="0"/>
              <a:t>Nonexistent physical device</a:t>
            </a:r>
          </a:p>
          <a:p>
            <a:pPr lvl="2"/>
            <a:r>
              <a:rPr lang="en-US" dirty="0"/>
              <a:t>Ex : virtual device …etc.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p:txBody>
          <a:bodyPr/>
          <a:lstStyle/>
          <a:p>
            <a:r>
              <a:rPr lang="en-US" dirty="0"/>
              <a:t>Dedicated device</a:t>
            </a:r>
          </a:p>
          <a:p>
            <a:pPr lvl="1"/>
            <a:r>
              <a:rPr lang="en-US" dirty="0"/>
              <a:t>Do not necessarily have to be virtualized.</a:t>
            </a:r>
          </a:p>
          <a:p>
            <a:pPr lvl="1"/>
            <a:r>
              <a:rPr lang="en-US" dirty="0"/>
              <a:t>In theory, requests of such device could bypass the VMM.</a:t>
            </a:r>
          </a:p>
          <a:p>
            <a:pPr lvl="1"/>
            <a:r>
              <a:rPr lang="en-US" dirty="0"/>
              <a:t>However, they are handled by the VMM first since OS is running in user mode.</a:t>
            </a:r>
            <a:br>
              <a:rPr lang="en-US" dirty="0"/>
            </a:br>
            <a:endParaRPr lang="en-US" dirty="0"/>
          </a:p>
          <a:p>
            <a:r>
              <a:rPr lang="en-US" dirty="0"/>
              <a:t>Partitioned device</a:t>
            </a:r>
          </a:p>
          <a:p>
            <a:pPr lvl="1"/>
            <a:r>
              <a:rPr lang="en-US" dirty="0"/>
              <a:t>Be partitioned into several smaller virtual devices as dedicated to VM.</a:t>
            </a:r>
          </a:p>
          <a:p>
            <a:pPr lvl="1"/>
            <a:r>
              <a:rPr lang="en-US" dirty="0"/>
              <a:t>VMM translates address spaces to those of the physical devices.</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Virtualization</a:t>
            </a:r>
          </a:p>
        </p:txBody>
      </p:sp>
      <p:sp>
        <p:nvSpPr>
          <p:cNvPr id="3" name="Content Placeholder 2"/>
          <p:cNvSpPr>
            <a:spLocks noGrp="1"/>
          </p:cNvSpPr>
          <p:nvPr>
            <p:ph idx="1"/>
          </p:nvPr>
        </p:nvSpPr>
        <p:spPr>
          <a:xfrm>
            <a:off x="457200" y="1600200"/>
            <a:ext cx="8229600" cy="4876800"/>
          </a:xfrm>
        </p:spPr>
        <p:txBody>
          <a:bodyPr>
            <a:normAutofit/>
          </a:bodyPr>
          <a:lstStyle/>
          <a:p>
            <a:r>
              <a:rPr lang="en-US" dirty="0"/>
              <a:t>Shared device</a:t>
            </a:r>
          </a:p>
          <a:p>
            <a:pPr lvl="1"/>
            <a:r>
              <a:rPr lang="en-US" dirty="0"/>
              <a:t>Should be shared among VMs.</a:t>
            </a:r>
          </a:p>
          <a:p>
            <a:pPr lvl="1"/>
            <a:r>
              <a:rPr lang="en-US" dirty="0"/>
              <a:t>Each VM has its own virtual device state.</a:t>
            </a:r>
          </a:p>
          <a:p>
            <a:pPr lvl="1"/>
            <a:r>
              <a:rPr lang="en-US" dirty="0"/>
              <a:t>VMM translates requests from a VM to physical device .</a:t>
            </a:r>
            <a:br>
              <a:rPr lang="en-US" dirty="0">
                <a:solidFill>
                  <a:srgbClr val="FF0000"/>
                </a:solidFill>
              </a:rPr>
            </a:br>
            <a:endParaRPr lang="en-US" dirty="0">
              <a:solidFill>
                <a:srgbClr val="FF0000"/>
              </a:solidFill>
            </a:endParaRPr>
          </a:p>
          <a:p>
            <a:r>
              <a:rPr lang="en-US" dirty="0"/>
              <a:t>Nonexistent physical device</a:t>
            </a:r>
          </a:p>
          <a:p>
            <a:pPr lvl="1"/>
            <a:r>
              <a:rPr lang="en-US" dirty="0"/>
              <a:t>Virtual device “attached” to a VM for which there is no corresponding physical device.</a:t>
            </a:r>
          </a:p>
          <a:p>
            <a:pPr lvl="1"/>
            <a:r>
              <a:rPr lang="en-US" dirty="0"/>
              <a:t>VMM intercepts requests from a VM, buffers it and interrupts other VMs.</a:t>
            </a:r>
          </a:p>
        </p:txBody>
      </p:sp>
      <p:sp>
        <p:nvSpPr>
          <p:cNvPr id="4" name="投影片編號版面配置區 3"/>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Issues</a:t>
            </a:r>
          </a:p>
        </p:txBody>
      </p:sp>
      <p:sp>
        <p:nvSpPr>
          <p:cNvPr id="3" name="Content Placeholder 2"/>
          <p:cNvSpPr>
            <a:spLocks noGrp="1"/>
          </p:cNvSpPr>
          <p:nvPr>
            <p:ph idx="1"/>
          </p:nvPr>
        </p:nvSpPr>
        <p:spPr/>
        <p:txBody>
          <a:bodyPr/>
          <a:lstStyle/>
          <a:p>
            <a:r>
              <a:rPr lang="en-US" dirty="0"/>
              <a:t>When considering performance, two major problems :</a:t>
            </a:r>
          </a:p>
          <a:p>
            <a:pPr lvl="1"/>
            <a:r>
              <a:rPr lang="en-US" dirty="0"/>
              <a:t>How to make guest OS directly access IO addresses ?</a:t>
            </a:r>
          </a:p>
          <a:p>
            <a:pPr lvl="2"/>
            <a:r>
              <a:rPr lang="en-US" dirty="0"/>
              <a:t>Other than software approaches discussed above, we can make use of the hardware assistance (Intel EPT technique in memory virtualization) to map IO addresses from host to guest directly without software overhead.</a:t>
            </a:r>
            <a:br>
              <a:rPr lang="en-US" dirty="0"/>
            </a:br>
            <a:endParaRPr lang="en-US" dirty="0"/>
          </a:p>
          <a:p>
            <a:pPr lvl="1"/>
            <a:r>
              <a:rPr lang="en-US" dirty="0"/>
              <a:t>How to make DMA directly access memory space in guest OS ?</a:t>
            </a:r>
          </a:p>
          <a:p>
            <a:pPr lvl="2"/>
            <a:r>
              <a:rPr lang="en-US" dirty="0"/>
              <a:t>For the synchronous DMA operation, guest OS will be able to assign the correct host physical memory address by EPT technique.</a:t>
            </a:r>
          </a:p>
          <a:p>
            <a:pPr lvl="2"/>
            <a:r>
              <a:rPr lang="en-US" dirty="0"/>
              <a:t>For the asynchronous DMA operation, hardware must access memory from host OS which will introduce the VMM intervention.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a:t>
            </a:r>
          </a:p>
        </p:txBody>
      </p:sp>
      <p:sp>
        <p:nvSpPr>
          <p:cNvPr id="3" name="Text Placeholder 2"/>
          <p:cNvSpPr>
            <a:spLocks noGrp="1"/>
          </p:cNvSpPr>
          <p:nvPr>
            <p:ph type="body" idx="1"/>
          </p:nvPr>
        </p:nvSpPr>
        <p:spPr/>
        <p:txBody>
          <a:bodyPr/>
          <a:lstStyle/>
          <a:p>
            <a:endParaRPr lang="en-US" dirty="0"/>
          </a:p>
          <a:p>
            <a:r>
              <a:rPr lang="en-US" dirty="0"/>
              <a:t>Overview</a:t>
            </a:r>
          </a:p>
          <a:p>
            <a:r>
              <a:rPr lang="en-US" dirty="0"/>
              <a:t>Device Model</a:t>
            </a:r>
          </a:p>
          <a:p>
            <a:r>
              <a:rPr lang="en-US" dirty="0">
                <a:solidFill>
                  <a:srgbClr val="C00000"/>
                </a:solidFill>
              </a:rPr>
              <a:t>Hardware Assistance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Solution</a:t>
            </a:r>
          </a:p>
        </p:txBody>
      </p:sp>
      <p:sp>
        <p:nvSpPr>
          <p:cNvPr id="3" name="Content Placeholder 2"/>
          <p:cNvSpPr>
            <a:spLocks noGrp="1"/>
          </p:cNvSpPr>
          <p:nvPr>
            <p:ph idx="1"/>
          </p:nvPr>
        </p:nvSpPr>
        <p:spPr/>
        <p:txBody>
          <a:bodyPr/>
          <a:lstStyle/>
          <a:p>
            <a:r>
              <a:rPr lang="en-US" dirty="0"/>
              <a:t>Difficulty :</a:t>
            </a:r>
          </a:p>
          <a:p>
            <a:pPr lvl="1"/>
            <a:r>
              <a:rPr lang="en-US" dirty="0"/>
              <a:t>Software cannot make data access directly from devices.</a:t>
            </a:r>
            <a:br>
              <a:rPr lang="en-US" dirty="0"/>
            </a:br>
            <a:endParaRPr lang="en-US" dirty="0"/>
          </a:p>
          <a:p>
            <a:r>
              <a:rPr lang="en-US" dirty="0"/>
              <a:t>Tow hardware solutions :</a:t>
            </a:r>
          </a:p>
          <a:p>
            <a:pPr lvl="1"/>
            <a:r>
              <a:rPr lang="en-US" dirty="0"/>
              <a:t>Implement DMA remapping in hardware</a:t>
            </a:r>
          </a:p>
          <a:p>
            <a:pPr lvl="2"/>
            <a:r>
              <a:rPr lang="en-US" dirty="0"/>
              <a:t>Remap DMA operations automatically by hardware.</a:t>
            </a:r>
          </a:p>
          <a:p>
            <a:pPr lvl="2"/>
            <a:r>
              <a:rPr lang="en-US" dirty="0"/>
              <a:t>For example, </a:t>
            </a:r>
            <a:r>
              <a:rPr lang="en-US" b="1" i="1" dirty="0"/>
              <a:t>Intel VT-d</a:t>
            </a:r>
            <a:r>
              <a:rPr lang="en-US" dirty="0"/>
              <a:t> .</a:t>
            </a:r>
          </a:p>
          <a:p>
            <a:pPr lvl="1"/>
            <a:r>
              <a:rPr lang="en-US" dirty="0"/>
              <a:t>Specify IO virtualization standards of PCI Express devices</a:t>
            </a:r>
          </a:p>
          <a:p>
            <a:pPr lvl="2"/>
            <a:r>
              <a:rPr lang="en-US" dirty="0"/>
              <a:t>Implement </a:t>
            </a:r>
            <a:r>
              <a:rPr lang="en-US" dirty="0" err="1"/>
              <a:t>virtualizable</a:t>
            </a:r>
            <a:r>
              <a:rPr lang="en-US" dirty="0"/>
              <a:t> device with PCI Express interface.</a:t>
            </a:r>
          </a:p>
          <a:p>
            <a:pPr lvl="2"/>
            <a:r>
              <a:rPr lang="en-US" dirty="0"/>
              <a:t>For example, </a:t>
            </a:r>
            <a:r>
              <a:rPr lang="en-US" b="1" i="1" dirty="0"/>
              <a:t>SR-IOV</a:t>
            </a:r>
            <a:r>
              <a:rPr lang="en-US" dirty="0"/>
              <a:t> or </a:t>
            </a:r>
            <a:r>
              <a:rPr lang="en-US" b="1" i="1" dirty="0"/>
              <a:t>MR-IOV</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VT-d</a:t>
            </a:r>
          </a:p>
        </p:txBody>
      </p:sp>
      <p:sp>
        <p:nvSpPr>
          <p:cNvPr id="3" name="Content Placeholder 2"/>
          <p:cNvSpPr>
            <a:spLocks noGrp="1"/>
          </p:cNvSpPr>
          <p:nvPr>
            <p:ph idx="1"/>
          </p:nvPr>
        </p:nvSpPr>
        <p:spPr>
          <a:xfrm>
            <a:off x="457200" y="1600201"/>
            <a:ext cx="8229600" cy="609599"/>
          </a:xfrm>
        </p:spPr>
        <p:txBody>
          <a:bodyPr/>
          <a:lstStyle/>
          <a:p>
            <a:r>
              <a:rPr lang="en-US" dirty="0"/>
              <a:t>Add DMA remapping hardware component.</a:t>
            </a:r>
          </a:p>
        </p:txBody>
      </p:sp>
      <p:pic>
        <p:nvPicPr>
          <p:cNvPr id="1026" name="Picture 2"/>
          <p:cNvPicPr>
            <a:picLocks noChangeAspect="1" noChangeArrowheads="1"/>
          </p:cNvPicPr>
          <p:nvPr/>
        </p:nvPicPr>
        <p:blipFill>
          <a:blip r:embed="rId2" cstate="print"/>
          <a:srcRect/>
          <a:stretch>
            <a:fillRect/>
          </a:stretch>
        </p:blipFill>
        <p:spPr bwMode="auto">
          <a:xfrm>
            <a:off x="685800" y="2362200"/>
            <a:ext cx="3335337" cy="34385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046663" y="2362200"/>
            <a:ext cx="3335337" cy="3438525"/>
          </a:xfrm>
          <a:prstGeom prst="rect">
            <a:avLst/>
          </a:prstGeom>
          <a:noFill/>
          <a:ln w="9525">
            <a:noFill/>
            <a:miter lim="800000"/>
            <a:headEnd/>
            <a:tailEnd/>
          </a:ln>
          <a:effectLst/>
        </p:spPr>
      </p:pic>
      <p:sp>
        <p:nvSpPr>
          <p:cNvPr id="7" name="TextBox 6"/>
          <p:cNvSpPr txBox="1"/>
          <p:nvPr/>
        </p:nvSpPr>
        <p:spPr>
          <a:xfrm>
            <a:off x="1986606" y="5802868"/>
            <a:ext cx="2034531"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Software Approach</a:t>
            </a:r>
          </a:p>
        </p:txBody>
      </p:sp>
      <p:sp>
        <p:nvSpPr>
          <p:cNvPr id="8" name="TextBox 7"/>
          <p:cNvSpPr txBox="1"/>
          <p:nvPr/>
        </p:nvSpPr>
        <p:spPr>
          <a:xfrm>
            <a:off x="6259303" y="5802868"/>
            <a:ext cx="2122697" cy="369332"/>
          </a:xfrm>
          <a:prstGeom prst="rect">
            <a:avLst/>
          </a:prstGeom>
          <a:noFill/>
        </p:spPr>
        <p:txBody>
          <a:bodyPr wrap="none" rtlCol="0">
            <a:spAutoFit/>
          </a:bodyPr>
          <a:lstStyle/>
          <a:p>
            <a:r>
              <a:rPr lang="en-US" b="1" i="1" dirty="0">
                <a:effectLst>
                  <a:outerShdw blurRad="50800" dist="38100" dir="2700000" algn="tl" rotWithShape="0">
                    <a:prstClr val="black">
                      <a:alpha val="40000"/>
                    </a:prstClr>
                  </a:outerShdw>
                </a:effectLst>
              </a:rPr>
              <a:t>Hardware Approach</a:t>
            </a:r>
          </a:p>
        </p:txBody>
      </p:sp>
      <p:sp>
        <p:nvSpPr>
          <p:cNvPr id="9" name="Right Arrow 8"/>
          <p:cNvSpPr/>
          <p:nvPr/>
        </p:nvSpPr>
        <p:spPr>
          <a:xfrm>
            <a:off x="4221480" y="4011168"/>
            <a:ext cx="640080" cy="4846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 Progress</a:t>
            </a:r>
          </a:p>
        </p:txBody>
      </p:sp>
      <p:sp>
        <p:nvSpPr>
          <p:cNvPr id="3" name="Content Placeholder 2"/>
          <p:cNvSpPr>
            <a:spLocks noGrp="1"/>
          </p:cNvSpPr>
          <p:nvPr>
            <p:ph idx="1"/>
          </p:nvPr>
        </p:nvSpPr>
        <p:spPr>
          <a:xfrm>
            <a:off x="457200" y="1981200"/>
            <a:ext cx="8229600" cy="3886200"/>
          </a:xfrm>
        </p:spPr>
        <p:txBody>
          <a:bodyPr>
            <a:normAutofit/>
          </a:bodyPr>
          <a:lstStyle/>
          <a:p>
            <a:r>
              <a:rPr lang="en-US" dirty="0"/>
              <a:t>Software based sharing</a:t>
            </a:r>
          </a:p>
          <a:p>
            <a:pPr lvl="1"/>
            <a:r>
              <a:rPr lang="en-US" dirty="0"/>
              <a:t>Implement virtualization</a:t>
            </a:r>
            <a:br>
              <a:rPr lang="en-US" dirty="0"/>
            </a:br>
            <a:r>
              <a:rPr lang="en-US" dirty="0"/>
              <a:t>by VMM software stack.</a:t>
            </a:r>
          </a:p>
          <a:p>
            <a:pPr lvl="1"/>
            <a:r>
              <a:rPr lang="en-US" dirty="0"/>
              <a:t>Advantage</a:t>
            </a:r>
          </a:p>
          <a:p>
            <a:pPr lvl="2"/>
            <a:r>
              <a:rPr lang="en-US" dirty="0"/>
              <a:t>Full virtualization without</a:t>
            </a:r>
            <a:br>
              <a:rPr lang="en-US" dirty="0"/>
            </a:br>
            <a:r>
              <a:rPr lang="en-US" dirty="0"/>
              <a:t>special hardware support.</a:t>
            </a:r>
          </a:p>
          <a:p>
            <a:pPr lvl="1"/>
            <a:r>
              <a:rPr lang="en-US" dirty="0"/>
              <a:t>Disadvantage</a:t>
            </a:r>
          </a:p>
          <a:p>
            <a:pPr lvl="2"/>
            <a:r>
              <a:rPr lang="en-US" dirty="0"/>
              <a:t>Significant CPU overhead</a:t>
            </a:r>
            <a:br>
              <a:rPr lang="en-US" dirty="0"/>
            </a:br>
            <a:r>
              <a:rPr lang="en-US" dirty="0"/>
              <a:t>may be required by the</a:t>
            </a:r>
            <a:br>
              <a:rPr lang="en-US" dirty="0"/>
            </a:br>
            <a:r>
              <a:rPr lang="en-US" dirty="0"/>
              <a:t>VMM.</a:t>
            </a:r>
          </a:p>
        </p:txBody>
      </p:sp>
      <p:pic>
        <p:nvPicPr>
          <p:cNvPr id="2050" name="Picture 2"/>
          <p:cNvPicPr>
            <a:picLocks noChangeAspect="1" noChangeArrowheads="1"/>
          </p:cNvPicPr>
          <p:nvPr/>
        </p:nvPicPr>
        <p:blipFill>
          <a:blip r:embed="rId2" cstate="print"/>
          <a:srcRect/>
          <a:stretch>
            <a:fillRect/>
          </a:stretch>
        </p:blipFill>
        <p:spPr bwMode="auto">
          <a:xfrm>
            <a:off x="4343400" y="2057400"/>
            <a:ext cx="4572000" cy="3402629"/>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IO Virtualization Progress</a:t>
            </a:r>
            <a:endParaRPr lang="en-US" dirty="0"/>
          </a:p>
        </p:txBody>
      </p:sp>
      <p:sp>
        <p:nvSpPr>
          <p:cNvPr id="3" name="Content Placeholder 2"/>
          <p:cNvSpPr>
            <a:spLocks noGrp="1"/>
          </p:cNvSpPr>
          <p:nvPr>
            <p:ph idx="1"/>
          </p:nvPr>
        </p:nvSpPr>
        <p:spPr/>
        <p:txBody>
          <a:bodyPr/>
          <a:lstStyle/>
          <a:p>
            <a:r>
              <a:rPr lang="en-US" dirty="0"/>
              <a:t>Hardware direct assignment</a:t>
            </a:r>
          </a:p>
          <a:p>
            <a:pPr lvl="1"/>
            <a:r>
              <a:rPr lang="en-US" dirty="0"/>
              <a:t>Implement virtualization</a:t>
            </a:r>
            <a:br>
              <a:rPr lang="en-US" dirty="0"/>
            </a:br>
            <a:r>
              <a:rPr lang="en-US" dirty="0"/>
              <a:t>with Intel VT-x and VT-d</a:t>
            </a:r>
            <a:br>
              <a:rPr lang="en-US" dirty="0"/>
            </a:br>
            <a:r>
              <a:rPr lang="en-US" dirty="0"/>
              <a:t>supports.</a:t>
            </a:r>
          </a:p>
          <a:p>
            <a:pPr lvl="1"/>
            <a:r>
              <a:rPr lang="en-US" dirty="0"/>
              <a:t>Advantage</a:t>
            </a:r>
          </a:p>
          <a:p>
            <a:pPr lvl="2"/>
            <a:r>
              <a:rPr lang="en-US" dirty="0"/>
              <a:t>Data access bypass VMM.</a:t>
            </a:r>
          </a:p>
          <a:p>
            <a:pPr lvl="2"/>
            <a:r>
              <a:rPr lang="en-US" dirty="0"/>
              <a:t>Improve IO performance.</a:t>
            </a:r>
          </a:p>
          <a:p>
            <a:pPr lvl="1"/>
            <a:r>
              <a:rPr lang="en-US" dirty="0"/>
              <a:t>Disadvantage</a:t>
            </a:r>
          </a:p>
          <a:p>
            <a:pPr lvl="2"/>
            <a:r>
              <a:rPr lang="en-US" dirty="0"/>
              <a:t>Dedicate physical device</a:t>
            </a:r>
            <a:br>
              <a:rPr lang="en-US" dirty="0"/>
            </a:br>
            <a:r>
              <a:rPr lang="en-US" dirty="0"/>
              <a:t>assignment limit the system</a:t>
            </a:r>
            <a:br>
              <a:rPr lang="en-US" dirty="0"/>
            </a:br>
            <a:r>
              <a:rPr lang="en-US" dirty="0"/>
              <a:t>scalability.</a:t>
            </a:r>
          </a:p>
        </p:txBody>
      </p:sp>
      <p:pic>
        <p:nvPicPr>
          <p:cNvPr id="3074" name="Picture 2"/>
          <p:cNvPicPr>
            <a:picLocks noChangeAspect="1" noChangeArrowheads="1"/>
          </p:cNvPicPr>
          <p:nvPr/>
        </p:nvPicPr>
        <p:blipFill>
          <a:blip r:embed="rId2" cstate="print"/>
          <a:srcRect/>
          <a:stretch>
            <a:fillRect/>
          </a:stretch>
        </p:blipFill>
        <p:spPr bwMode="auto">
          <a:xfrm>
            <a:off x="4343400" y="2362200"/>
            <a:ext cx="4572000" cy="376330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t>IO Virtualization Progress</a:t>
            </a:r>
            <a:endParaRPr lang="en-US" dirty="0"/>
          </a:p>
        </p:txBody>
      </p:sp>
      <p:sp>
        <p:nvSpPr>
          <p:cNvPr id="3" name="Content Placeholder 2"/>
          <p:cNvSpPr>
            <a:spLocks noGrp="1"/>
          </p:cNvSpPr>
          <p:nvPr>
            <p:ph idx="1"/>
          </p:nvPr>
        </p:nvSpPr>
        <p:spPr/>
        <p:txBody>
          <a:bodyPr/>
          <a:lstStyle/>
          <a:p>
            <a:r>
              <a:rPr lang="en-US" dirty="0"/>
              <a:t>New industrial standard</a:t>
            </a:r>
          </a:p>
          <a:p>
            <a:pPr lvl="1"/>
            <a:r>
              <a:rPr lang="en-US" dirty="0"/>
              <a:t>Instead of implementing virtualization in CPU or memory only, industry com up with new IO virtualization standard in PCI Express devices.</a:t>
            </a:r>
          </a:p>
          <a:p>
            <a:pPr lvl="1"/>
            <a:r>
              <a:rPr lang="en-US" dirty="0"/>
              <a:t>Advantages</a:t>
            </a:r>
          </a:p>
          <a:p>
            <a:pPr lvl="2"/>
            <a:r>
              <a:rPr lang="en-US" dirty="0"/>
              <a:t>Fully collaboration with</a:t>
            </a:r>
            <a:br>
              <a:rPr lang="en-US" dirty="0"/>
            </a:br>
            <a:r>
              <a:rPr lang="en-US" dirty="0"/>
              <a:t>physical hardware devices.</a:t>
            </a:r>
          </a:p>
          <a:p>
            <a:pPr lvl="2"/>
            <a:r>
              <a:rPr lang="en-US" dirty="0"/>
              <a:t>Improve system scalability.</a:t>
            </a:r>
          </a:p>
          <a:p>
            <a:pPr lvl="2"/>
            <a:r>
              <a:rPr lang="en-US" dirty="0"/>
              <a:t>Improve system agility.</a:t>
            </a:r>
          </a:p>
          <a:p>
            <a:pPr lvl="1"/>
            <a:r>
              <a:rPr lang="en-US" dirty="0"/>
              <a:t>Disadvantages</a:t>
            </a:r>
          </a:p>
          <a:p>
            <a:pPr lvl="2"/>
            <a:r>
              <a:rPr lang="en-US" dirty="0"/>
              <a:t>IO devices must implement</a:t>
            </a:r>
            <a:br>
              <a:rPr lang="en-US" dirty="0"/>
            </a:br>
            <a:r>
              <a:rPr lang="en-US" dirty="0"/>
              <a:t>with new specification.</a:t>
            </a:r>
            <a:br>
              <a:rPr lang="en-US" dirty="0"/>
            </a:b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4343400" y="2971800"/>
            <a:ext cx="4572000" cy="347993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7949-51E0-48B2-A6E9-758B37354C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F159EA-8293-4949-9334-C46FFE340AF5}"/>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22E30AA3-F913-4736-A133-FD1F54ED3429}"/>
              </a:ext>
            </a:extLst>
          </p:cNvPr>
          <p:cNvGraphicFramePr>
            <a:graphicFrameLocks noChangeAspect="1"/>
          </p:cNvGraphicFramePr>
          <p:nvPr>
            <p:extLst>
              <p:ext uri="{D42A27DB-BD31-4B8C-83A1-F6EECF244321}">
                <p14:modId xmlns:p14="http://schemas.microsoft.com/office/powerpoint/2010/main" val="39815873"/>
              </p:ext>
            </p:extLst>
          </p:nvPr>
        </p:nvGraphicFramePr>
        <p:xfrm>
          <a:off x="1524000" y="1978025"/>
          <a:ext cx="6096000" cy="2901950"/>
        </p:xfrm>
        <a:graphic>
          <a:graphicData uri="http://schemas.openxmlformats.org/presentationml/2006/ole">
            <mc:AlternateContent xmlns:mc="http://schemas.openxmlformats.org/markup-compatibility/2006">
              <mc:Choice xmlns:v="urn:schemas-microsoft-com:vml" Requires="v">
                <p:oleObj spid="_x0000_s7206" name="Bitmap Image" r:id="rId3" imgW="14333400" imgH="6835320" progId="Paint.Picture">
                  <p:embed/>
                </p:oleObj>
              </mc:Choice>
              <mc:Fallback>
                <p:oleObj name="Bitmap Image" r:id="rId3" imgW="14333400" imgH="6835320" progId="Paint.Picture">
                  <p:embed/>
                  <p:pic>
                    <p:nvPicPr>
                      <p:cNvPr id="0" name=""/>
                      <p:cNvPicPr/>
                      <p:nvPr/>
                    </p:nvPicPr>
                    <p:blipFill>
                      <a:blip r:embed="rId4"/>
                      <a:stretch>
                        <a:fillRect/>
                      </a:stretch>
                    </p:blipFill>
                    <p:spPr>
                      <a:xfrm>
                        <a:off x="1524000" y="1978025"/>
                        <a:ext cx="6096000" cy="2901950"/>
                      </a:xfrm>
                      <a:prstGeom prst="rect">
                        <a:avLst/>
                      </a:prstGeom>
                    </p:spPr>
                  </p:pic>
                </p:oleObj>
              </mc:Fallback>
            </mc:AlternateContent>
          </a:graphicData>
        </a:graphic>
      </p:graphicFrame>
    </p:spTree>
    <p:extLst>
      <p:ext uri="{BB962C8B-B14F-4D97-AF65-F5344CB8AC3E}">
        <p14:creationId xmlns:p14="http://schemas.microsoft.com/office/powerpoint/2010/main" val="2995741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Root – IO Virtualization</a:t>
            </a:r>
          </a:p>
        </p:txBody>
      </p:sp>
      <p:sp>
        <p:nvSpPr>
          <p:cNvPr id="3" name="Content Placeholder 2"/>
          <p:cNvSpPr>
            <a:spLocks noGrp="1"/>
          </p:cNvSpPr>
          <p:nvPr>
            <p:ph idx="1"/>
          </p:nvPr>
        </p:nvSpPr>
        <p:spPr/>
        <p:txBody>
          <a:bodyPr>
            <a:normAutofit/>
          </a:bodyPr>
          <a:lstStyle/>
          <a:p>
            <a:r>
              <a:rPr lang="en-US" dirty="0"/>
              <a:t>What is SR-IOV ?</a:t>
            </a:r>
          </a:p>
          <a:p>
            <a:pPr lvl="1"/>
            <a:r>
              <a:rPr lang="en-US" dirty="0"/>
              <a:t>The PCI-SIG Single Root I/O Virtualization and Sharing (SR-IOV) specification defines a standardized mechanism to create natively shared devices.</a:t>
            </a:r>
            <a:br>
              <a:rPr lang="en-US" dirty="0"/>
            </a:br>
            <a:endParaRPr lang="en-US" dirty="0"/>
          </a:p>
          <a:p>
            <a:r>
              <a:rPr lang="en-US" dirty="0"/>
              <a:t>Basic components :</a:t>
            </a:r>
          </a:p>
          <a:p>
            <a:pPr lvl="1"/>
            <a:r>
              <a:rPr lang="en-US" dirty="0"/>
              <a:t>Physical Functions (PFs):</a:t>
            </a:r>
          </a:p>
          <a:p>
            <a:pPr lvl="2"/>
            <a:r>
              <a:rPr lang="en-US" dirty="0"/>
              <a:t>These are full </a:t>
            </a:r>
            <a:r>
              <a:rPr lang="en-US" dirty="0" err="1"/>
              <a:t>PCIe</a:t>
            </a:r>
            <a:r>
              <a:rPr lang="en-US" dirty="0"/>
              <a:t> functions that include the SR-IOV Extended Capability.</a:t>
            </a:r>
          </a:p>
          <a:p>
            <a:pPr lvl="2"/>
            <a:r>
              <a:rPr lang="en-US" dirty="0"/>
              <a:t>The capability is used to configure and manage the SR-IOV functionality. </a:t>
            </a:r>
          </a:p>
          <a:p>
            <a:pPr lvl="1"/>
            <a:r>
              <a:rPr lang="en-US" dirty="0"/>
              <a:t>Virtual Functions (VFs):</a:t>
            </a:r>
          </a:p>
          <a:p>
            <a:pPr lvl="2"/>
            <a:r>
              <a:rPr lang="en-US" dirty="0"/>
              <a:t>These are “lightweight” </a:t>
            </a:r>
            <a:r>
              <a:rPr lang="en-US" dirty="0" err="1"/>
              <a:t>PCIe</a:t>
            </a:r>
            <a:r>
              <a:rPr lang="en-US" dirty="0"/>
              <a:t> functions that contain the resources necessary for data movement but have a carefully minimized set of configuration resources.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Root – IO Virtualization</a:t>
            </a:r>
          </a:p>
        </p:txBody>
      </p:sp>
      <p:sp>
        <p:nvSpPr>
          <p:cNvPr id="3" name="Content Placeholder 2"/>
          <p:cNvSpPr>
            <a:spLocks noGrp="1"/>
          </p:cNvSpPr>
          <p:nvPr>
            <p:ph idx="1"/>
          </p:nvPr>
        </p:nvSpPr>
        <p:spPr>
          <a:xfrm>
            <a:off x="457200" y="1600200"/>
            <a:ext cx="4267200" cy="4525963"/>
          </a:xfrm>
        </p:spPr>
        <p:txBody>
          <a:bodyPr/>
          <a:lstStyle/>
          <a:p>
            <a:r>
              <a:rPr lang="en-US" dirty="0"/>
              <a:t>SR-IOV works with VMM :</a:t>
            </a:r>
          </a:p>
          <a:p>
            <a:pPr lvl="1"/>
            <a:r>
              <a:rPr lang="en-US" dirty="0"/>
              <a:t>VMM</a:t>
            </a:r>
          </a:p>
          <a:p>
            <a:pPr lvl="2"/>
            <a:r>
              <a:rPr lang="en-US" dirty="0"/>
              <a:t>An SR-IOV-capable device</a:t>
            </a:r>
            <a:br>
              <a:rPr lang="en-US" dirty="0"/>
            </a:br>
            <a:r>
              <a:rPr lang="en-US" dirty="0"/>
              <a:t>can be configured to appear</a:t>
            </a:r>
            <a:br>
              <a:rPr lang="en-US" dirty="0"/>
            </a:br>
            <a:r>
              <a:rPr lang="en-US" dirty="0"/>
              <a:t>in the PCI configuration</a:t>
            </a:r>
            <a:br>
              <a:rPr lang="en-US" dirty="0"/>
            </a:br>
            <a:r>
              <a:rPr lang="en-US" dirty="0"/>
              <a:t>space as multiple functions.</a:t>
            </a:r>
          </a:p>
          <a:p>
            <a:pPr lvl="1"/>
            <a:r>
              <a:rPr lang="en-US" dirty="0"/>
              <a:t>VM</a:t>
            </a:r>
          </a:p>
          <a:p>
            <a:pPr lvl="2"/>
            <a:r>
              <a:rPr lang="en-US" dirty="0"/>
              <a:t>The VMM assigns one or</a:t>
            </a:r>
            <a:br>
              <a:rPr lang="en-US" dirty="0"/>
            </a:br>
            <a:r>
              <a:rPr lang="en-US" dirty="0"/>
              <a:t>more VFs to a VM by</a:t>
            </a:r>
            <a:br>
              <a:rPr lang="en-US" dirty="0"/>
            </a:br>
            <a:r>
              <a:rPr lang="en-US" dirty="0"/>
              <a:t>mapping the actual</a:t>
            </a:r>
            <a:br>
              <a:rPr lang="en-US" dirty="0"/>
            </a:br>
            <a:r>
              <a:rPr lang="en-US" dirty="0"/>
              <a:t>configuration space the VFs</a:t>
            </a:r>
            <a:br>
              <a:rPr lang="en-US" dirty="0"/>
            </a:br>
            <a:r>
              <a:rPr lang="en-US" dirty="0"/>
              <a:t>to the configuration space</a:t>
            </a:r>
            <a:br>
              <a:rPr lang="en-US" dirty="0"/>
            </a:br>
            <a:r>
              <a:rPr lang="en-US" dirty="0"/>
              <a:t>presented to the virtual</a:t>
            </a:r>
            <a:br>
              <a:rPr lang="en-US" dirty="0"/>
            </a:br>
            <a:r>
              <a:rPr lang="en-US" dirty="0"/>
              <a:t>machine by the VMM. </a:t>
            </a:r>
          </a:p>
        </p:txBody>
      </p:sp>
      <p:pic>
        <p:nvPicPr>
          <p:cNvPr id="4" name="Picture 2"/>
          <p:cNvPicPr>
            <a:picLocks noChangeAspect="1" noChangeArrowheads="1"/>
          </p:cNvPicPr>
          <p:nvPr/>
        </p:nvPicPr>
        <p:blipFill>
          <a:blip r:embed="rId2" cstate="print"/>
          <a:srcRect/>
          <a:stretch>
            <a:fillRect/>
          </a:stretch>
        </p:blipFill>
        <p:spPr bwMode="auto">
          <a:xfrm>
            <a:off x="4343400" y="2209800"/>
            <a:ext cx="4572000" cy="3831201"/>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 Virtualization Summary</a:t>
            </a:r>
          </a:p>
        </p:txBody>
      </p:sp>
      <p:sp>
        <p:nvSpPr>
          <p:cNvPr id="3" name="Content Placeholder 2"/>
          <p:cNvSpPr>
            <a:spLocks noGrp="1"/>
          </p:cNvSpPr>
          <p:nvPr>
            <p:ph idx="1"/>
          </p:nvPr>
        </p:nvSpPr>
        <p:spPr>
          <a:xfrm>
            <a:off x="457200" y="1600200"/>
            <a:ext cx="8229600" cy="4724400"/>
          </a:xfrm>
        </p:spPr>
        <p:txBody>
          <a:bodyPr/>
          <a:lstStyle/>
          <a:p>
            <a:r>
              <a:rPr lang="en-US" dirty="0"/>
              <a:t>IO subsystem architecture</a:t>
            </a:r>
          </a:p>
          <a:p>
            <a:pPr lvl="1"/>
            <a:r>
              <a:rPr lang="en-US" dirty="0"/>
              <a:t>Port Mapped IO vs. Memory Mapped IO</a:t>
            </a:r>
          </a:p>
          <a:p>
            <a:pPr lvl="1"/>
            <a:r>
              <a:rPr lang="en-US" dirty="0"/>
              <a:t>Direct Memory Access (DMA)</a:t>
            </a:r>
          </a:p>
          <a:p>
            <a:pPr lvl="1"/>
            <a:r>
              <a:rPr lang="en-US" dirty="0"/>
              <a:t>PCI / PCI Express</a:t>
            </a:r>
            <a:br>
              <a:rPr lang="en-US" dirty="0"/>
            </a:br>
            <a:endParaRPr lang="en-US" dirty="0"/>
          </a:p>
          <a:p>
            <a:r>
              <a:rPr lang="en-US" dirty="0"/>
              <a:t>IO virtualization</a:t>
            </a:r>
          </a:p>
          <a:p>
            <a:pPr lvl="1"/>
            <a:r>
              <a:rPr lang="en-US" dirty="0"/>
              <a:t>Three implementation layers</a:t>
            </a:r>
          </a:p>
          <a:p>
            <a:pPr lvl="1"/>
            <a:r>
              <a:rPr lang="en-US" dirty="0"/>
              <a:t>IO virtualization paradigm with device model</a:t>
            </a:r>
            <a:br>
              <a:rPr lang="en-US" dirty="0"/>
            </a:br>
            <a:endParaRPr lang="en-US" dirty="0"/>
          </a:p>
          <a:p>
            <a:r>
              <a:rPr lang="en-US" dirty="0"/>
              <a:t>Hardware assistance</a:t>
            </a:r>
          </a:p>
          <a:p>
            <a:pPr lvl="1"/>
            <a:r>
              <a:rPr lang="en-US" dirty="0"/>
              <a:t>DMA remapping hardware</a:t>
            </a:r>
          </a:p>
          <a:p>
            <a:pPr lvl="1"/>
            <a:r>
              <a:rPr lang="en-US" dirty="0"/>
              <a:t>Single Root – IO Virtualization specification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print"/>
          <a:srcRect/>
          <a:stretch>
            <a:fillRect/>
          </a:stretch>
        </p:blipFill>
        <p:spPr bwMode="auto">
          <a:xfrm>
            <a:off x="1284412" y="4114800"/>
            <a:ext cx="6575177" cy="25908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Memory Architecture</a:t>
            </a:r>
          </a:p>
        </p:txBody>
      </p:sp>
      <p:sp>
        <p:nvSpPr>
          <p:cNvPr id="3" name="Content Placeholder 2"/>
          <p:cNvSpPr>
            <a:spLocks noGrp="1"/>
          </p:cNvSpPr>
          <p:nvPr>
            <p:ph idx="1"/>
          </p:nvPr>
        </p:nvSpPr>
        <p:spPr>
          <a:xfrm>
            <a:off x="457200" y="990601"/>
            <a:ext cx="8229600" cy="3048000"/>
          </a:xfrm>
        </p:spPr>
        <p:txBody>
          <a:bodyPr/>
          <a:lstStyle/>
          <a:p>
            <a:r>
              <a:rPr lang="en-US" dirty="0"/>
              <a:t>Memory Management Unit (MMU)</a:t>
            </a:r>
          </a:p>
          <a:p>
            <a:pPr lvl="1"/>
            <a:r>
              <a:rPr lang="en-US" dirty="0"/>
              <a:t>What is MMU ?</a:t>
            </a:r>
          </a:p>
          <a:p>
            <a:pPr lvl="2"/>
            <a:r>
              <a:rPr lang="en-US" dirty="0"/>
              <a:t>A computer hardware component responsible for </a:t>
            </a:r>
            <a:r>
              <a:rPr lang="en-US" dirty="0">
                <a:solidFill>
                  <a:srgbClr val="FF0000"/>
                </a:solidFill>
              </a:rPr>
              <a:t>handling accesses to memory requested by the CPU</a:t>
            </a:r>
            <a:r>
              <a:rPr lang="en-US" dirty="0"/>
              <a:t>.</a:t>
            </a:r>
          </a:p>
          <a:p>
            <a:pPr lvl="2"/>
            <a:r>
              <a:rPr lang="en-US" dirty="0"/>
              <a:t>Its functions include translation of virtual addresses to </a:t>
            </a:r>
            <a:r>
              <a:rPr lang="en-US" dirty="0">
                <a:solidFill>
                  <a:srgbClr val="FF0000"/>
                </a:solidFill>
              </a:rPr>
              <a:t>physical addresses, memory protection, cache control, bus arbitration </a:t>
            </a:r>
            <a:r>
              <a:rPr lang="en-US" dirty="0"/>
              <a:t>and etc.</a:t>
            </a:r>
          </a:p>
          <a:p>
            <a:pPr lvl="1"/>
            <a:r>
              <a:rPr lang="en-US" dirty="0"/>
              <a:t>What is PTBR ?</a:t>
            </a:r>
          </a:p>
          <a:p>
            <a:pPr lvl="2"/>
            <a:r>
              <a:rPr lang="en-US" dirty="0">
                <a:solidFill>
                  <a:srgbClr val="FF0000"/>
                </a:solidFill>
              </a:rPr>
              <a:t>Page Table Base Register (PTBR) </a:t>
            </a:r>
            <a:r>
              <a:rPr lang="en-US" dirty="0"/>
              <a:t>is a register point to the base of page table for MMU.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Architecture</a:t>
            </a:r>
          </a:p>
        </p:txBody>
      </p:sp>
      <p:sp>
        <p:nvSpPr>
          <p:cNvPr id="3" name="Content Placeholder 2"/>
          <p:cNvSpPr>
            <a:spLocks noGrp="1"/>
          </p:cNvSpPr>
          <p:nvPr>
            <p:ph idx="1"/>
          </p:nvPr>
        </p:nvSpPr>
        <p:spPr/>
        <p:txBody>
          <a:bodyPr/>
          <a:lstStyle/>
          <a:p>
            <a:r>
              <a:rPr lang="en-US" dirty="0"/>
              <a:t>Translation </a:t>
            </a:r>
            <a:r>
              <a:rPr lang="en-US" dirty="0" err="1"/>
              <a:t>Lookaside</a:t>
            </a:r>
            <a:r>
              <a:rPr lang="en-US" dirty="0"/>
              <a:t> Buffer (TLB)</a:t>
            </a:r>
          </a:p>
          <a:p>
            <a:pPr lvl="1"/>
            <a:r>
              <a:rPr lang="en-US" dirty="0"/>
              <a:t>What is TLB ?</a:t>
            </a:r>
          </a:p>
          <a:p>
            <a:pPr lvl="2"/>
            <a:r>
              <a:rPr lang="en-US" dirty="0"/>
              <a:t>A CPU cache that memory management hardware uses to improve virtual address translation speed.</a:t>
            </a:r>
          </a:p>
        </p:txBody>
      </p:sp>
      <p:pic>
        <p:nvPicPr>
          <p:cNvPr id="19458" name="Picture 2" descr="http://images.cnblogs.com/cnblogs_com/cornflower/MMU1.PNG"/>
          <p:cNvPicPr>
            <a:picLocks noChangeAspect="1" noChangeArrowheads="1"/>
          </p:cNvPicPr>
          <p:nvPr/>
        </p:nvPicPr>
        <p:blipFill>
          <a:blip r:embed="rId2" cstate="print"/>
          <a:srcRect/>
          <a:stretch>
            <a:fillRect/>
          </a:stretch>
        </p:blipFill>
        <p:spPr bwMode="auto">
          <a:xfrm>
            <a:off x="1752600" y="3276600"/>
            <a:ext cx="5781742" cy="3429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55738" y="2147887"/>
            <a:ext cx="6230937" cy="46339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Memory Virtualization</a:t>
            </a:r>
          </a:p>
        </p:txBody>
      </p:sp>
      <p:sp>
        <p:nvSpPr>
          <p:cNvPr id="5" name="Content Placeholder 2"/>
          <p:cNvSpPr txBox="1">
            <a:spLocks/>
          </p:cNvSpPr>
          <p:nvPr/>
        </p:nvSpPr>
        <p:spPr>
          <a:xfrm>
            <a:off x="457200" y="1600201"/>
            <a:ext cx="8229600" cy="609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8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Memory virtualization architecture</a:t>
            </a:r>
          </a:p>
        </p:txBody>
      </p:sp>
      <p:sp>
        <p:nvSpPr>
          <p:cNvPr id="6" name="投影片編號版面配置區 5"/>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Virtualization</a:t>
            </a:r>
          </a:p>
        </p:txBody>
      </p:sp>
      <p:sp>
        <p:nvSpPr>
          <p:cNvPr id="3" name="Content Placeholder 2"/>
          <p:cNvSpPr>
            <a:spLocks noGrp="1"/>
          </p:cNvSpPr>
          <p:nvPr>
            <p:ph idx="1"/>
          </p:nvPr>
        </p:nvSpPr>
        <p:spPr>
          <a:xfrm>
            <a:off x="457200" y="1600201"/>
            <a:ext cx="8229600" cy="2362200"/>
          </a:xfrm>
        </p:spPr>
        <p:txBody>
          <a:bodyPr/>
          <a:lstStyle/>
          <a:p>
            <a:r>
              <a:rPr lang="en-US" dirty="0"/>
              <a:t>The performance drop of memory access is usually unbearable. VMM needs further optimization.</a:t>
            </a:r>
            <a:br>
              <a:rPr lang="en-US" dirty="0"/>
            </a:br>
            <a:endParaRPr lang="en-US" sz="1600" dirty="0"/>
          </a:p>
          <a:p>
            <a:r>
              <a:rPr lang="en-US" dirty="0"/>
              <a:t> VMM maintains shadow page tables :</a:t>
            </a:r>
          </a:p>
          <a:p>
            <a:pPr lvl="1">
              <a:spcAft>
                <a:spcPts val="0"/>
              </a:spcAft>
            </a:pPr>
            <a:r>
              <a:rPr lang="en-US" dirty="0"/>
              <a:t>Direct virtual-to-physical address mapping</a:t>
            </a:r>
          </a:p>
          <a:p>
            <a:pPr lvl="1"/>
            <a:r>
              <a:rPr lang="en-US" dirty="0"/>
              <a:t>Use hardware TLB for address translation</a:t>
            </a:r>
          </a:p>
        </p:txBody>
      </p:sp>
      <p:pic>
        <p:nvPicPr>
          <p:cNvPr id="4099" name="Picture 3"/>
          <p:cNvPicPr>
            <a:picLocks noChangeAspect="1" noChangeArrowheads="1"/>
          </p:cNvPicPr>
          <p:nvPr/>
        </p:nvPicPr>
        <p:blipFill>
          <a:blip r:embed="rId2" cstate="print"/>
          <a:srcRect/>
          <a:stretch>
            <a:fillRect/>
          </a:stretch>
        </p:blipFill>
        <p:spPr bwMode="auto">
          <a:xfrm>
            <a:off x="1283214" y="3997583"/>
            <a:ext cx="6577572" cy="2555617"/>
          </a:xfrm>
          <a:prstGeom prst="rect">
            <a:avLst/>
          </a:prstGeom>
          <a:noFill/>
          <a:ln w="9525">
            <a:noFill/>
            <a:miter lim="800000"/>
            <a:headEnd/>
            <a:tailEnd/>
          </a:ln>
          <a:effectLst/>
        </p:spPr>
      </p:pic>
      <p:sp>
        <p:nvSpPr>
          <p:cNvPr id="5" name="投影片編號版面配置區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35756</TotalTime>
  <Words>3000</Words>
  <Application>Microsoft Office PowerPoint</Application>
  <PresentationFormat>On-screen Show (4:3)</PresentationFormat>
  <Paragraphs>404</Paragraphs>
  <Slides>52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Arial</vt:lpstr>
      <vt:lpstr>Calibri</vt:lpstr>
      <vt:lpstr>Cambria</vt:lpstr>
      <vt:lpstr>Consolas</vt:lpstr>
      <vt:lpstr>Wingdings</vt:lpstr>
      <vt:lpstr>Sky</vt:lpstr>
      <vt:lpstr>Bitmap Image</vt:lpstr>
      <vt:lpstr>Memory Virtualization</vt:lpstr>
      <vt:lpstr>PowerPoint Presentation</vt:lpstr>
      <vt:lpstr>PowerPoint Presentation</vt:lpstr>
      <vt:lpstr>PowerPoint Presentation</vt:lpstr>
      <vt:lpstr>PowerPoint Presentation</vt:lpstr>
      <vt:lpstr>Memory Architecture</vt:lpstr>
      <vt:lpstr>Memory Architecture</vt:lpstr>
      <vt:lpstr>Memory Virtualization</vt:lpstr>
      <vt:lpstr>Memory Virtualization</vt:lpstr>
      <vt:lpstr>Shadow Page Table</vt:lpstr>
      <vt:lpstr>Shadow Page Table</vt:lpstr>
      <vt:lpstr>Shadow Page Table</vt:lpstr>
      <vt:lpstr>Shadow Page Table</vt:lpstr>
      <vt:lpstr>Shadow Page Table</vt:lpstr>
      <vt:lpstr>Other Issues</vt:lpstr>
      <vt:lpstr>Memory Virtualization</vt:lpstr>
      <vt:lpstr>Hardware Solution</vt:lpstr>
      <vt:lpstr>Extended Page Table</vt:lpstr>
      <vt:lpstr>Extended Page Table</vt:lpstr>
      <vt:lpstr>Memory Virtualization Summary</vt:lpstr>
      <vt:lpstr>IO Virtualization</vt:lpstr>
      <vt:lpstr>IO Virtualization</vt:lpstr>
      <vt:lpstr>Port Mapped IO</vt:lpstr>
      <vt:lpstr>Memory Mapped IO</vt:lpstr>
      <vt:lpstr>Direct Memory Access</vt:lpstr>
      <vt:lpstr>PCI &amp; PCI Express</vt:lpstr>
      <vt:lpstr>PCI &amp; PCI Express</vt:lpstr>
      <vt:lpstr>PCI &amp; PCI Express</vt:lpstr>
      <vt:lpstr>IO Virtualization</vt:lpstr>
      <vt:lpstr>IO Virtualization</vt:lpstr>
      <vt:lpstr>IO Virtualization</vt:lpstr>
      <vt:lpstr>IO Virtualization</vt:lpstr>
      <vt:lpstr>IO Virtualization</vt:lpstr>
      <vt:lpstr>Device Model</vt:lpstr>
      <vt:lpstr>Device Model</vt:lpstr>
      <vt:lpstr>Device Model</vt:lpstr>
      <vt:lpstr>Device Discovery</vt:lpstr>
      <vt:lpstr>Access Interception</vt:lpstr>
      <vt:lpstr>Access Interception</vt:lpstr>
      <vt:lpstr>Device Virtualization</vt:lpstr>
      <vt:lpstr>Device Virtualization</vt:lpstr>
      <vt:lpstr>Device Virtualization</vt:lpstr>
      <vt:lpstr>Performance Issues</vt:lpstr>
      <vt:lpstr>IO Virtualization</vt:lpstr>
      <vt:lpstr>Hardware Solution</vt:lpstr>
      <vt:lpstr>Intel VT-d</vt:lpstr>
      <vt:lpstr>IO Virtualization Progress</vt:lpstr>
      <vt:lpstr>IO Virtualization Progress</vt:lpstr>
      <vt:lpstr>IO Virtualization Progress</vt:lpstr>
      <vt:lpstr>Single Root – IO Virtualization</vt:lpstr>
      <vt:lpstr>Single Root – IO Virtualization</vt:lpstr>
      <vt:lpstr>IO Virtualization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IaaS - Server Virtualization</dc:title>
  <dc:creator>cyhuang</dc:creator>
  <cp:lastModifiedBy>hp</cp:lastModifiedBy>
  <cp:revision>2289</cp:revision>
  <dcterms:created xsi:type="dcterms:W3CDTF">2006-08-16T00:00:00Z</dcterms:created>
  <dcterms:modified xsi:type="dcterms:W3CDTF">2022-03-28T06:43:56Z</dcterms:modified>
</cp:coreProperties>
</file>